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7"/>
  </p:notesMasterIdLst>
  <p:sldIdLst>
    <p:sldId id="256" r:id="rId2"/>
    <p:sldId id="265" r:id="rId3"/>
    <p:sldId id="266" r:id="rId4"/>
    <p:sldId id="267" r:id="rId5"/>
    <p:sldId id="269" r:id="rId6"/>
  </p:sldIdLst>
  <p:sldSz cx="17610138" cy="9906000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000000"/>
    <a:srgbClr val="FBE5D6"/>
    <a:srgbClr val="F4B1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44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D9385B-0615-42FA-BF2E-C3739A988434}" type="datetimeFigureOut">
              <a:rPr lang="ko-KR" altLang="en-US" smtClean="0"/>
              <a:t>2026-05-29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D7983B-3DE7-4558-AF14-573E1B3BA36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9730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1267" y="1621191"/>
            <a:ext cx="13207604" cy="3448756"/>
          </a:xfrm>
        </p:spPr>
        <p:txBody>
          <a:bodyPr anchor="b"/>
          <a:lstStyle>
            <a:lvl1pPr algn="ctr">
              <a:defRPr sz="8666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1267" y="5202944"/>
            <a:ext cx="13207604" cy="2391656"/>
          </a:xfrm>
        </p:spPr>
        <p:txBody>
          <a:bodyPr/>
          <a:lstStyle>
            <a:lvl1pPr marL="0" indent="0" algn="ctr">
              <a:buNone/>
              <a:defRPr sz="3467"/>
            </a:lvl1pPr>
            <a:lvl2pPr marL="660380" indent="0" algn="ctr">
              <a:buNone/>
              <a:defRPr sz="2889"/>
            </a:lvl2pPr>
            <a:lvl3pPr marL="1320759" indent="0" algn="ctr">
              <a:buNone/>
              <a:defRPr sz="2600"/>
            </a:lvl3pPr>
            <a:lvl4pPr marL="1981139" indent="0" algn="ctr">
              <a:buNone/>
              <a:defRPr sz="2311"/>
            </a:lvl4pPr>
            <a:lvl5pPr marL="2641519" indent="0" algn="ctr">
              <a:buNone/>
              <a:defRPr sz="2311"/>
            </a:lvl5pPr>
            <a:lvl6pPr marL="3301898" indent="0" algn="ctr">
              <a:buNone/>
              <a:defRPr sz="2311"/>
            </a:lvl6pPr>
            <a:lvl7pPr marL="3962278" indent="0" algn="ctr">
              <a:buNone/>
              <a:defRPr sz="2311"/>
            </a:lvl7pPr>
            <a:lvl8pPr marL="4622658" indent="0" algn="ctr">
              <a:buNone/>
              <a:defRPr sz="2311"/>
            </a:lvl8pPr>
            <a:lvl9pPr marL="5283037" indent="0" algn="ctr">
              <a:buNone/>
              <a:defRPr sz="2311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2D918-B619-4D5C-8AD9-A237D3669C5E}" type="datetimeFigureOut">
              <a:rPr lang="ko-KR" altLang="en-US" smtClean="0"/>
              <a:t>2026-05-29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A6453-1F8F-4030-9837-6134745ED3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963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2D918-B619-4D5C-8AD9-A237D3669C5E}" type="datetimeFigureOut">
              <a:rPr lang="ko-KR" altLang="en-US" smtClean="0"/>
              <a:t>2026-05-29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A6453-1F8F-4030-9837-6134745ED3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7472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602255" y="527403"/>
            <a:ext cx="379718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0697" y="527403"/>
            <a:ext cx="11171431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2D918-B619-4D5C-8AD9-A237D3669C5E}" type="datetimeFigureOut">
              <a:rPr lang="ko-KR" altLang="en-US" smtClean="0"/>
              <a:t>2026-05-29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A6453-1F8F-4030-9837-6134745ED3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8447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2D918-B619-4D5C-8AD9-A237D3669C5E}" type="datetimeFigureOut">
              <a:rPr lang="ko-KR" altLang="en-US" smtClean="0"/>
              <a:t>2026-05-29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A6453-1F8F-4030-9837-6134745ED3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92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1525" y="2469622"/>
            <a:ext cx="15188744" cy="4120620"/>
          </a:xfrm>
        </p:spPr>
        <p:txBody>
          <a:bodyPr anchor="b"/>
          <a:lstStyle>
            <a:lvl1pPr>
              <a:defRPr sz="8666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1525" y="6629225"/>
            <a:ext cx="15188744" cy="2166937"/>
          </a:xfrm>
        </p:spPr>
        <p:txBody>
          <a:bodyPr/>
          <a:lstStyle>
            <a:lvl1pPr marL="0" indent="0">
              <a:buNone/>
              <a:defRPr sz="3467">
                <a:solidFill>
                  <a:schemeClr val="tx1">
                    <a:tint val="75000"/>
                  </a:schemeClr>
                </a:solidFill>
              </a:defRPr>
            </a:lvl1pPr>
            <a:lvl2pPr marL="660380" indent="0">
              <a:buNone/>
              <a:defRPr sz="2889">
                <a:solidFill>
                  <a:schemeClr val="tx1">
                    <a:tint val="75000"/>
                  </a:schemeClr>
                </a:solidFill>
              </a:defRPr>
            </a:lvl2pPr>
            <a:lvl3pPr marL="1320759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198113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4pPr>
            <a:lvl5pPr marL="264151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5pPr>
            <a:lvl6pPr marL="330189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6pPr>
            <a:lvl7pPr marL="396227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7pPr>
            <a:lvl8pPr marL="462265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8pPr>
            <a:lvl9pPr marL="5283037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2D918-B619-4D5C-8AD9-A237D3669C5E}" type="datetimeFigureOut">
              <a:rPr lang="ko-KR" altLang="en-US" smtClean="0"/>
              <a:t>2026-05-29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A6453-1F8F-4030-9837-6134745ED3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4370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0697" y="2637014"/>
            <a:ext cx="7484309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15132" y="2637014"/>
            <a:ext cx="7484309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2D918-B619-4D5C-8AD9-A237D3669C5E}" type="datetimeFigureOut">
              <a:rPr lang="ko-KR" altLang="en-US" smtClean="0"/>
              <a:t>2026-05-29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A6453-1F8F-4030-9837-6134745ED3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5933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2991" y="527404"/>
            <a:ext cx="15188744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2991" y="2428347"/>
            <a:ext cx="7449913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2991" y="3618442"/>
            <a:ext cx="744991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915133" y="2428347"/>
            <a:ext cx="7486602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915133" y="3618442"/>
            <a:ext cx="7486602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2D918-B619-4D5C-8AD9-A237D3669C5E}" type="datetimeFigureOut">
              <a:rPr lang="ko-KR" altLang="en-US" smtClean="0"/>
              <a:t>2026-05-29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A6453-1F8F-4030-9837-6134745ED3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1933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2D918-B619-4D5C-8AD9-A237D3669C5E}" type="datetimeFigureOut">
              <a:rPr lang="ko-KR" altLang="en-US" smtClean="0"/>
              <a:t>2026-05-29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A6453-1F8F-4030-9837-6134745ED3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0299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2D918-B619-4D5C-8AD9-A237D3669C5E}" type="datetimeFigureOut">
              <a:rPr lang="ko-KR" altLang="en-US" smtClean="0"/>
              <a:t>2026-05-29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A6453-1F8F-4030-9837-6134745ED3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4653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2992" y="660400"/>
            <a:ext cx="5679727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86603" y="1426281"/>
            <a:ext cx="8915132" cy="7039681"/>
          </a:xfrm>
        </p:spPr>
        <p:txBody>
          <a:bodyPr/>
          <a:lstStyle>
            <a:lvl1pPr>
              <a:defRPr sz="4622"/>
            </a:lvl1pPr>
            <a:lvl2pPr>
              <a:defRPr sz="4044"/>
            </a:lvl2pPr>
            <a:lvl3pPr>
              <a:defRPr sz="3467"/>
            </a:lvl3pPr>
            <a:lvl4pPr>
              <a:defRPr sz="2889"/>
            </a:lvl4pPr>
            <a:lvl5pPr>
              <a:defRPr sz="2889"/>
            </a:lvl5pPr>
            <a:lvl6pPr>
              <a:defRPr sz="2889"/>
            </a:lvl6pPr>
            <a:lvl7pPr>
              <a:defRPr sz="2889"/>
            </a:lvl7pPr>
            <a:lvl8pPr>
              <a:defRPr sz="2889"/>
            </a:lvl8pPr>
            <a:lvl9pPr>
              <a:defRPr sz="2889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2992" y="2971800"/>
            <a:ext cx="5679727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2D918-B619-4D5C-8AD9-A237D3669C5E}" type="datetimeFigureOut">
              <a:rPr lang="ko-KR" altLang="en-US" smtClean="0"/>
              <a:t>2026-05-29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A6453-1F8F-4030-9837-6134745ED3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883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2992" y="660400"/>
            <a:ext cx="5679727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6603" y="1426281"/>
            <a:ext cx="8915132" cy="7039681"/>
          </a:xfrm>
        </p:spPr>
        <p:txBody>
          <a:bodyPr anchor="t"/>
          <a:lstStyle>
            <a:lvl1pPr marL="0" indent="0">
              <a:buNone/>
              <a:defRPr sz="4622"/>
            </a:lvl1pPr>
            <a:lvl2pPr marL="660380" indent="0">
              <a:buNone/>
              <a:defRPr sz="4044"/>
            </a:lvl2pPr>
            <a:lvl3pPr marL="1320759" indent="0">
              <a:buNone/>
              <a:defRPr sz="3467"/>
            </a:lvl3pPr>
            <a:lvl4pPr marL="1981139" indent="0">
              <a:buNone/>
              <a:defRPr sz="2889"/>
            </a:lvl4pPr>
            <a:lvl5pPr marL="2641519" indent="0">
              <a:buNone/>
              <a:defRPr sz="2889"/>
            </a:lvl5pPr>
            <a:lvl6pPr marL="3301898" indent="0">
              <a:buNone/>
              <a:defRPr sz="2889"/>
            </a:lvl6pPr>
            <a:lvl7pPr marL="3962278" indent="0">
              <a:buNone/>
              <a:defRPr sz="2889"/>
            </a:lvl7pPr>
            <a:lvl8pPr marL="4622658" indent="0">
              <a:buNone/>
              <a:defRPr sz="2889"/>
            </a:lvl8pPr>
            <a:lvl9pPr marL="5283037" indent="0">
              <a:buNone/>
              <a:defRPr sz="2889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2992" y="2971800"/>
            <a:ext cx="5679727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2D918-B619-4D5C-8AD9-A237D3669C5E}" type="datetimeFigureOut">
              <a:rPr lang="ko-KR" altLang="en-US" smtClean="0"/>
              <a:t>2026-05-29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A6453-1F8F-4030-9837-6134745ED3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2395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0697" y="527404"/>
            <a:ext cx="15188744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0697" y="2637014"/>
            <a:ext cx="15188744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10697" y="9181395"/>
            <a:ext cx="3962281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02D918-B619-4D5C-8AD9-A237D3669C5E}" type="datetimeFigureOut">
              <a:rPr lang="ko-KR" altLang="en-US" smtClean="0"/>
              <a:t>2026-05-29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33358" y="9181395"/>
            <a:ext cx="5943422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437160" y="9181395"/>
            <a:ext cx="3962281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4A6453-1F8F-4030-9837-6134745ED3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6823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320759" rtl="0" eaLnBrk="1" latinLnBrk="1" hangingPunct="1">
        <a:lnSpc>
          <a:spcPct val="90000"/>
        </a:lnSpc>
        <a:spcBef>
          <a:spcPct val="0"/>
        </a:spcBef>
        <a:buNone/>
        <a:defRPr sz="635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90" indent="-330190" algn="l" defTabSz="1320759" rtl="0" eaLnBrk="1" latinLnBrk="1" hangingPunct="1">
        <a:lnSpc>
          <a:spcPct val="90000"/>
        </a:lnSpc>
        <a:spcBef>
          <a:spcPts val="1444"/>
        </a:spcBef>
        <a:buFont typeface="Arial" panose="020B0604020202020204" pitchFamily="34" charset="0"/>
        <a:buChar char="•"/>
        <a:defRPr sz="4044" kern="1200">
          <a:solidFill>
            <a:schemeClr val="tx1"/>
          </a:solidFill>
          <a:latin typeface="+mn-lt"/>
          <a:ea typeface="+mn-ea"/>
          <a:cs typeface="+mn-cs"/>
        </a:defRPr>
      </a:lvl1pPr>
      <a:lvl2pPr marL="990570" indent="-330190" algn="l" defTabSz="1320759" rtl="0" eaLnBrk="1" latinLnBrk="1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650949" indent="-330190" algn="l" defTabSz="1320759" rtl="0" eaLnBrk="1" latinLnBrk="1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889" kern="1200">
          <a:solidFill>
            <a:schemeClr val="tx1"/>
          </a:solidFill>
          <a:latin typeface="+mn-lt"/>
          <a:ea typeface="+mn-ea"/>
          <a:cs typeface="+mn-cs"/>
        </a:defRPr>
      </a:lvl3pPr>
      <a:lvl4pPr marL="2311329" indent="-330190" algn="l" defTabSz="1320759" rtl="0" eaLnBrk="1" latinLnBrk="1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971709" indent="-330190" algn="l" defTabSz="1320759" rtl="0" eaLnBrk="1" latinLnBrk="1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632088" indent="-330190" algn="l" defTabSz="1320759" rtl="0" eaLnBrk="1" latinLnBrk="1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4292468" indent="-330190" algn="l" defTabSz="1320759" rtl="0" eaLnBrk="1" latinLnBrk="1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952848" indent="-330190" algn="l" defTabSz="1320759" rtl="0" eaLnBrk="1" latinLnBrk="1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613227" indent="-330190" algn="l" defTabSz="1320759" rtl="0" eaLnBrk="1" latinLnBrk="1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2075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0380" algn="l" defTabSz="132075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20759" algn="l" defTabSz="132075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81139" algn="l" defTabSz="132075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41519" algn="l" defTabSz="132075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01898" algn="l" defTabSz="132075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78" algn="l" defTabSz="132075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22658" algn="l" defTabSz="132075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83037" algn="l" defTabSz="132075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4FD32502-C53F-4259-BF7E-BEA78C4DA2C5}"/>
              </a:ext>
            </a:extLst>
          </p:cNvPr>
          <p:cNvGrpSpPr/>
          <p:nvPr/>
        </p:nvGrpSpPr>
        <p:grpSpPr>
          <a:xfrm>
            <a:off x="705623" y="999916"/>
            <a:ext cx="7662238" cy="3902086"/>
            <a:chOff x="705623" y="999916"/>
            <a:chExt cx="5953956" cy="3658111"/>
          </a:xfrm>
        </p:grpSpPr>
        <p:pic>
          <p:nvPicPr>
            <p:cNvPr id="2" name="그림 1">
              <a:extLst>
                <a:ext uri="{FF2B5EF4-FFF2-40B4-BE49-F238E27FC236}">
                  <a16:creationId xmlns:a16="http://schemas.microsoft.com/office/drawing/2014/main" id="{5B2A6065-E74D-4B74-AA47-1AD9F27646F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5623" y="999916"/>
              <a:ext cx="5953956" cy="3658111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>
            <a:xfrm>
              <a:off x="888916" y="2940070"/>
              <a:ext cx="1422333" cy="269305"/>
            </a:xfrm>
            <a:prstGeom prst="rect">
              <a:avLst/>
            </a:prstGeom>
            <a:solidFill>
              <a:schemeClr val="accent2">
                <a:lumMod val="60000"/>
                <a:lumOff val="40000"/>
                <a:alpha val="10980"/>
              </a:schemeClr>
            </a:solidFill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직사각형 5"/>
            <p:cNvSpPr/>
            <p:nvPr/>
          </p:nvSpPr>
          <p:spPr>
            <a:xfrm>
              <a:off x="888916" y="1095386"/>
              <a:ext cx="2073900" cy="378031"/>
            </a:xfrm>
            <a:prstGeom prst="rect">
              <a:avLst/>
            </a:prstGeom>
            <a:solidFill>
              <a:srgbClr val="F4B183">
                <a:alpha val="14902"/>
              </a:srgbClr>
            </a:solidFill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2585296" y="285200"/>
            <a:ext cx="117159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 dirty="0" err="1"/>
              <a:t>아르코공연연습센터</a:t>
            </a:r>
            <a:r>
              <a:rPr lang="en-US" altLang="ko-KR" sz="2800" b="1" dirty="0"/>
              <a:t>@</a:t>
            </a:r>
            <a:r>
              <a:rPr lang="ko-KR" altLang="en-US" sz="2800" b="1" dirty="0"/>
              <a:t>서천 </a:t>
            </a:r>
            <a:r>
              <a:rPr lang="en-US" altLang="ko-KR" sz="2800" b="1" dirty="0"/>
              <a:t>2026</a:t>
            </a:r>
            <a:r>
              <a:rPr lang="ko-KR" altLang="en-US" sz="2800" b="1" dirty="0"/>
              <a:t>년 하반기 정기대관 신청 가이드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59431A68-B6BC-4AC7-9188-E751E8886F2E}"/>
              </a:ext>
            </a:extLst>
          </p:cNvPr>
          <p:cNvGrpSpPr/>
          <p:nvPr/>
        </p:nvGrpSpPr>
        <p:grpSpPr>
          <a:xfrm>
            <a:off x="949463" y="5296466"/>
            <a:ext cx="7363224" cy="3902245"/>
            <a:chOff x="705623" y="4769546"/>
            <a:chExt cx="6162990" cy="2937295"/>
          </a:xfrm>
        </p:grpSpPr>
        <p:pic>
          <p:nvPicPr>
            <p:cNvPr id="12" name="그림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5623" y="5241646"/>
              <a:ext cx="6162990" cy="2465195"/>
            </a:xfrm>
            <a:prstGeom prst="rect">
              <a:avLst/>
            </a:prstGeom>
          </p:spPr>
        </p:pic>
        <p:sp>
          <p:nvSpPr>
            <p:cNvPr id="13" name="직사각형 12"/>
            <p:cNvSpPr/>
            <p:nvPr/>
          </p:nvSpPr>
          <p:spPr>
            <a:xfrm>
              <a:off x="5098054" y="5240732"/>
              <a:ext cx="657163" cy="300909"/>
            </a:xfrm>
            <a:prstGeom prst="rect">
              <a:avLst/>
            </a:prstGeom>
            <a:solidFill>
              <a:schemeClr val="accent2">
                <a:lumMod val="60000"/>
                <a:lumOff val="40000"/>
                <a:alpha val="10980"/>
              </a:schemeClr>
            </a:solidFill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05623" y="4769546"/>
              <a:ext cx="4147386" cy="3011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b="1" dirty="0"/>
                <a:t>② 상단메뉴 </a:t>
              </a:r>
              <a:r>
                <a:rPr lang="en-US" altLang="ko-KR" sz="2000" b="1" dirty="0"/>
                <a:t>[</a:t>
              </a:r>
              <a:r>
                <a:rPr lang="ko-KR" altLang="en-US" sz="2000" b="1" dirty="0" err="1"/>
                <a:t>대관신청</a:t>
              </a:r>
              <a:r>
                <a:rPr lang="en-US" altLang="ko-KR" sz="2000" b="1" dirty="0"/>
                <a:t>] </a:t>
              </a:r>
              <a:r>
                <a:rPr lang="ko-KR" altLang="en-US" sz="2000" b="1" dirty="0"/>
                <a:t>클릭</a:t>
              </a:r>
              <a:endParaRPr lang="en-US" altLang="ko-KR" sz="2000" b="1" dirty="0"/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49DB833D-E168-40CA-9BB9-B6A0D5828A5B}"/>
              </a:ext>
            </a:extLst>
          </p:cNvPr>
          <p:cNvGrpSpPr/>
          <p:nvPr/>
        </p:nvGrpSpPr>
        <p:grpSpPr>
          <a:xfrm>
            <a:off x="9067507" y="926117"/>
            <a:ext cx="7601125" cy="4243207"/>
            <a:chOff x="7737418" y="4436632"/>
            <a:chExt cx="7601125" cy="4243207"/>
          </a:xfrm>
        </p:grpSpPr>
        <p:pic>
          <p:nvPicPr>
            <p:cNvPr id="9" name="그림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737418" y="4769546"/>
              <a:ext cx="7601125" cy="3910293"/>
            </a:xfrm>
            <a:prstGeom prst="rect">
              <a:avLst/>
            </a:prstGeom>
          </p:spPr>
        </p:pic>
        <p:sp>
          <p:nvSpPr>
            <p:cNvPr id="10" name="직사각형 9"/>
            <p:cNvSpPr/>
            <p:nvPr/>
          </p:nvSpPr>
          <p:spPr>
            <a:xfrm>
              <a:off x="9201971" y="8144256"/>
              <a:ext cx="1095446" cy="405849"/>
            </a:xfrm>
            <a:prstGeom prst="rect">
              <a:avLst/>
            </a:prstGeom>
            <a:solidFill>
              <a:schemeClr val="accent2">
                <a:lumMod val="60000"/>
                <a:lumOff val="40000"/>
                <a:alpha val="10980"/>
              </a:schemeClr>
            </a:solidFill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12989940" y="8148075"/>
              <a:ext cx="1082810" cy="402030"/>
            </a:xfrm>
            <a:prstGeom prst="rect">
              <a:avLst/>
            </a:prstGeom>
            <a:solidFill>
              <a:schemeClr val="accent2">
                <a:lumMod val="60000"/>
                <a:lumOff val="40000"/>
                <a:alpha val="10980"/>
              </a:schemeClr>
            </a:solidFill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886384" y="4436632"/>
              <a:ext cx="414738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b="1" dirty="0"/>
                <a:t>③ 회원가입</a:t>
              </a:r>
              <a:r>
                <a:rPr lang="en-US" altLang="ko-KR" sz="2000" b="1" dirty="0"/>
                <a:t> – </a:t>
              </a:r>
              <a:r>
                <a:rPr lang="ko-KR" altLang="en-US" sz="2000" b="1" dirty="0"/>
                <a:t>로그인 </a:t>
              </a:r>
              <a:r>
                <a:rPr lang="en-US" altLang="ko-KR" sz="2000" b="1" dirty="0"/>
                <a:t>  </a:t>
              </a:r>
            </a:p>
          </p:txBody>
        </p:sp>
      </p:grpSp>
      <p:sp>
        <p:nvSpPr>
          <p:cNvPr id="21" name="직사각형 20"/>
          <p:cNvSpPr/>
          <p:nvPr/>
        </p:nvSpPr>
        <p:spPr>
          <a:xfrm>
            <a:off x="306949" y="887315"/>
            <a:ext cx="16969115" cy="8705861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/>
          <p:cNvSpPr/>
          <p:nvPr/>
        </p:nvSpPr>
        <p:spPr>
          <a:xfrm>
            <a:off x="306949" y="772174"/>
            <a:ext cx="16969115" cy="9000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DA8C0BCD-3435-4A14-BB81-AA55045B35D0}"/>
              </a:ext>
            </a:extLst>
          </p:cNvPr>
          <p:cNvSpPr/>
          <p:nvPr/>
        </p:nvSpPr>
        <p:spPr>
          <a:xfrm>
            <a:off x="9225619" y="5207180"/>
            <a:ext cx="7453038" cy="3910292"/>
          </a:xfrm>
          <a:prstGeom prst="rect">
            <a:avLst/>
          </a:prstGeom>
          <a:solidFill>
            <a:srgbClr val="FFFF00">
              <a:alpha val="30196"/>
            </a:srgb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600" b="1" spc="100" dirty="0">
                <a:solidFill>
                  <a:schemeClr val="tx1"/>
                </a:solidFill>
              </a:rPr>
              <a:t>접수기간 </a:t>
            </a:r>
            <a:r>
              <a:rPr lang="en-US" altLang="ko-KR" sz="1600" b="1" spc="100" dirty="0">
                <a:solidFill>
                  <a:schemeClr val="tx1"/>
                </a:solidFill>
              </a:rPr>
              <a:t>: 2026. 6. 1. (</a:t>
            </a:r>
            <a:r>
              <a:rPr lang="ko-KR" altLang="en-US" sz="1600" b="1" spc="100" dirty="0">
                <a:solidFill>
                  <a:schemeClr val="tx1"/>
                </a:solidFill>
              </a:rPr>
              <a:t>월</a:t>
            </a:r>
            <a:r>
              <a:rPr lang="en-US" altLang="ko-KR" sz="1600" b="1" spc="100" dirty="0">
                <a:solidFill>
                  <a:schemeClr val="tx1"/>
                </a:solidFill>
              </a:rPr>
              <a:t>) ~ 2025. 6. 17. (</a:t>
            </a:r>
            <a:r>
              <a:rPr lang="ko-KR" altLang="en-US" sz="1600" b="1" spc="100" dirty="0">
                <a:solidFill>
                  <a:schemeClr val="tx1"/>
                </a:solidFill>
              </a:rPr>
              <a:t>수</a:t>
            </a:r>
            <a:r>
              <a:rPr lang="en-US" altLang="ko-KR" sz="1600" b="1" spc="100" dirty="0">
                <a:solidFill>
                  <a:schemeClr val="tx1"/>
                </a:solidFill>
              </a:rPr>
              <a:t>) / 17</a:t>
            </a:r>
            <a:r>
              <a:rPr lang="ko-KR" altLang="en-US" sz="1600" b="1" spc="100" dirty="0">
                <a:solidFill>
                  <a:schemeClr val="tx1"/>
                </a:solidFill>
              </a:rPr>
              <a:t>일간</a:t>
            </a:r>
            <a:endParaRPr lang="en-US" altLang="ko-KR" sz="1600" b="1" spc="1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600" b="1" spc="100" dirty="0">
                <a:solidFill>
                  <a:schemeClr val="tx1"/>
                </a:solidFill>
              </a:rPr>
              <a:t>    - 1</a:t>
            </a:r>
            <a:r>
              <a:rPr lang="ko-KR" altLang="en-US" sz="1600" b="1" spc="100" dirty="0">
                <a:solidFill>
                  <a:schemeClr val="tx1"/>
                </a:solidFill>
              </a:rPr>
              <a:t>일</a:t>
            </a:r>
            <a:r>
              <a:rPr lang="en-US" altLang="ko-KR" sz="1600" b="1" spc="100" dirty="0">
                <a:solidFill>
                  <a:schemeClr val="tx1"/>
                </a:solidFill>
              </a:rPr>
              <a:t>(</a:t>
            </a:r>
            <a:r>
              <a:rPr lang="ko-KR" altLang="en-US" sz="1600" b="1" spc="100" dirty="0">
                <a:solidFill>
                  <a:schemeClr val="tx1"/>
                </a:solidFill>
              </a:rPr>
              <a:t>월</a:t>
            </a:r>
            <a:r>
              <a:rPr lang="en-US" altLang="ko-KR" sz="1600" b="1" spc="100" dirty="0">
                <a:solidFill>
                  <a:schemeClr val="tx1"/>
                </a:solidFill>
              </a:rPr>
              <a:t>) 00</a:t>
            </a:r>
            <a:r>
              <a:rPr lang="ko-KR" altLang="en-US" sz="1600" b="1" spc="100" dirty="0">
                <a:solidFill>
                  <a:schemeClr val="tx1"/>
                </a:solidFill>
              </a:rPr>
              <a:t>시부터 </a:t>
            </a:r>
            <a:r>
              <a:rPr lang="en-US" altLang="ko-KR" sz="1600" b="1" spc="100" dirty="0">
                <a:solidFill>
                  <a:schemeClr val="tx1"/>
                </a:solidFill>
              </a:rPr>
              <a:t> 17</a:t>
            </a:r>
            <a:r>
              <a:rPr lang="ko-KR" altLang="en-US" sz="1600" b="1" spc="100" dirty="0">
                <a:solidFill>
                  <a:schemeClr val="tx1"/>
                </a:solidFill>
              </a:rPr>
              <a:t>일</a:t>
            </a:r>
            <a:r>
              <a:rPr lang="en-US" altLang="ko-KR" sz="1600" b="1" spc="100" dirty="0">
                <a:solidFill>
                  <a:schemeClr val="tx1"/>
                </a:solidFill>
              </a:rPr>
              <a:t>(</a:t>
            </a:r>
            <a:r>
              <a:rPr lang="ko-KR" altLang="en-US" sz="1600" b="1" spc="100" dirty="0">
                <a:solidFill>
                  <a:schemeClr val="tx1"/>
                </a:solidFill>
              </a:rPr>
              <a:t>수</a:t>
            </a:r>
            <a:r>
              <a:rPr lang="en-US" altLang="ko-KR" sz="1600" b="1" spc="100" dirty="0">
                <a:solidFill>
                  <a:schemeClr val="tx1"/>
                </a:solidFill>
              </a:rPr>
              <a:t>) 18</a:t>
            </a:r>
            <a:r>
              <a:rPr lang="ko-KR" altLang="en-US" sz="1600" b="1" spc="100" dirty="0">
                <a:solidFill>
                  <a:schemeClr val="tx1"/>
                </a:solidFill>
              </a:rPr>
              <a:t>시까지 접수 가능</a:t>
            </a:r>
            <a:endParaRPr lang="en-US" altLang="ko-KR" sz="1600" b="1" spc="100" dirty="0">
              <a:solidFill>
                <a:schemeClr val="tx1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600" b="1" spc="100" dirty="0">
                <a:solidFill>
                  <a:schemeClr val="tx1"/>
                </a:solidFill>
              </a:rPr>
              <a:t>접수대상 </a:t>
            </a:r>
            <a:r>
              <a:rPr lang="en-US" altLang="ko-KR" sz="1600" b="1" spc="100" dirty="0">
                <a:solidFill>
                  <a:schemeClr val="tx1"/>
                </a:solidFill>
              </a:rPr>
              <a:t>: </a:t>
            </a:r>
            <a:r>
              <a:rPr lang="ko-KR" altLang="en-US" sz="1600" b="1" spc="100" dirty="0">
                <a:solidFill>
                  <a:schemeClr val="tx1"/>
                </a:solidFill>
              </a:rPr>
              <a:t>충남지역 공연예술단체</a:t>
            </a:r>
            <a:r>
              <a:rPr lang="en-US" altLang="ko-KR" sz="1600" b="1" spc="100" dirty="0">
                <a:solidFill>
                  <a:schemeClr val="tx1"/>
                </a:solidFill>
              </a:rPr>
              <a:t>(</a:t>
            </a:r>
            <a:r>
              <a:rPr lang="ko-KR" altLang="en-US" sz="1600" b="1" spc="100" dirty="0">
                <a:solidFill>
                  <a:schemeClr val="tx1"/>
                </a:solidFill>
              </a:rPr>
              <a:t>개인</a:t>
            </a:r>
            <a:r>
              <a:rPr lang="en-US" altLang="ko-KR" sz="1600" b="1" spc="100" dirty="0">
                <a:solidFill>
                  <a:schemeClr val="tx1"/>
                </a:solidFill>
              </a:rPr>
              <a:t>) </a:t>
            </a:r>
            <a:r>
              <a:rPr lang="ko-KR" altLang="en-US" sz="1600" b="1" spc="100" dirty="0">
                <a:solidFill>
                  <a:schemeClr val="tx1"/>
                </a:solidFill>
              </a:rPr>
              <a:t>및 동아리</a:t>
            </a:r>
            <a:r>
              <a:rPr lang="en-US" altLang="ko-KR" sz="1600" b="1" spc="100" dirty="0">
                <a:solidFill>
                  <a:schemeClr val="tx1"/>
                </a:solidFill>
              </a:rPr>
              <a:t>(</a:t>
            </a:r>
            <a:r>
              <a:rPr lang="ko-KR" altLang="en-US" sz="1600" b="1" spc="100" dirty="0">
                <a:solidFill>
                  <a:schemeClr val="tx1"/>
                </a:solidFill>
              </a:rPr>
              <a:t>동호회</a:t>
            </a:r>
            <a:r>
              <a:rPr lang="en-US" altLang="ko-KR" sz="1600" b="1" spc="100" dirty="0">
                <a:solidFill>
                  <a:schemeClr val="tx1"/>
                </a:solidFill>
              </a:rPr>
              <a:t>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600" b="1" spc="100" dirty="0">
                <a:solidFill>
                  <a:schemeClr val="tx1"/>
                </a:solidFill>
              </a:rPr>
              <a:t>첨부서류 </a:t>
            </a:r>
            <a:endParaRPr lang="en-US" altLang="ko-KR" sz="1600" b="1" spc="1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600" b="1" spc="100" dirty="0">
                <a:solidFill>
                  <a:schemeClr val="tx1"/>
                </a:solidFill>
              </a:rPr>
              <a:t>    - [</a:t>
            </a:r>
            <a:r>
              <a:rPr lang="ko-KR" altLang="en-US" sz="1600" b="1" spc="100" dirty="0">
                <a:solidFill>
                  <a:schemeClr val="tx1"/>
                </a:solidFill>
              </a:rPr>
              <a:t>신청서</a:t>
            </a:r>
            <a:r>
              <a:rPr lang="en-US" altLang="ko-KR" sz="1600" b="1" spc="100" dirty="0">
                <a:solidFill>
                  <a:schemeClr val="tx1"/>
                </a:solidFill>
              </a:rPr>
              <a:t>] 2026</a:t>
            </a:r>
            <a:r>
              <a:rPr lang="ko-KR" altLang="en-US" sz="1600" b="1" spc="100" dirty="0">
                <a:solidFill>
                  <a:schemeClr val="tx1"/>
                </a:solidFill>
              </a:rPr>
              <a:t>년 하반기 정기대관 신청서 </a:t>
            </a:r>
            <a:endParaRPr lang="en-US" altLang="ko-KR" sz="1600" b="1" spc="100" dirty="0">
              <a:solidFill>
                <a:schemeClr val="tx1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600" b="1" spc="100" dirty="0">
                <a:solidFill>
                  <a:schemeClr val="tx1"/>
                </a:solidFill>
              </a:rPr>
              <a:t>기타사항 </a:t>
            </a:r>
            <a:r>
              <a:rPr lang="en-US" altLang="ko-KR" sz="1600" b="1" spc="100" dirty="0">
                <a:solidFill>
                  <a:schemeClr val="tx1"/>
                </a:solidFill>
              </a:rPr>
              <a:t>: </a:t>
            </a:r>
            <a:r>
              <a:rPr lang="ko-KR" altLang="en-US" sz="1600" b="1" spc="100" dirty="0">
                <a:solidFill>
                  <a:schemeClr val="tx1"/>
                </a:solidFill>
              </a:rPr>
              <a:t>대관 신청은 로그인 후 가능합니다</a:t>
            </a:r>
            <a:r>
              <a:rPr lang="en-US" altLang="ko-KR" sz="1600" b="1" spc="100" dirty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600" b="1" spc="100" dirty="0">
                <a:solidFill>
                  <a:schemeClr val="tx1"/>
                </a:solidFill>
              </a:rPr>
              <a:t>대관 절차를 필히 확인하시어</a:t>
            </a:r>
            <a:r>
              <a:rPr lang="en-US" altLang="ko-KR" sz="1600" b="1" spc="100" dirty="0">
                <a:solidFill>
                  <a:schemeClr val="tx1"/>
                </a:solidFill>
              </a:rPr>
              <a:t>, </a:t>
            </a:r>
            <a:r>
              <a:rPr lang="ko-KR" altLang="en-US" sz="1600" b="1" spc="100" dirty="0">
                <a:solidFill>
                  <a:schemeClr val="tx1"/>
                </a:solidFill>
              </a:rPr>
              <a:t>신청 접수에 참고 바랍니다</a:t>
            </a:r>
            <a:r>
              <a:rPr lang="en-US" altLang="ko-KR" sz="1600" b="1" spc="100" dirty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600" b="1" spc="100" dirty="0">
                <a:solidFill>
                  <a:schemeClr val="tx1"/>
                </a:solidFill>
              </a:rPr>
              <a:t>     - </a:t>
            </a:r>
            <a:r>
              <a:rPr lang="ko-KR" altLang="en-US" sz="1600" b="1" spc="100" dirty="0">
                <a:solidFill>
                  <a:schemeClr val="tx1"/>
                </a:solidFill>
              </a:rPr>
              <a:t>충남문화관광재단 </a:t>
            </a:r>
            <a:r>
              <a:rPr lang="ko-KR" altLang="en-US" sz="1600" b="1" spc="100" dirty="0" err="1">
                <a:solidFill>
                  <a:schemeClr val="tx1"/>
                </a:solidFill>
              </a:rPr>
              <a:t>누리집</a:t>
            </a:r>
            <a:r>
              <a:rPr lang="ko-KR" altLang="en-US" sz="1600" b="1" spc="100" dirty="0">
                <a:solidFill>
                  <a:schemeClr val="tx1"/>
                </a:solidFill>
              </a:rPr>
              <a:t> 공고 확인 必</a:t>
            </a:r>
            <a:r>
              <a:rPr lang="en-US" altLang="ko-KR" sz="1600" b="1" spc="1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ABDE353-1136-4033-82A2-B54C2B135CA8}"/>
              </a:ext>
            </a:extLst>
          </p:cNvPr>
          <p:cNvSpPr txBox="1"/>
          <p:nvPr/>
        </p:nvSpPr>
        <p:spPr>
          <a:xfrm>
            <a:off x="3846323" y="991649"/>
            <a:ext cx="410895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① 공연예술연습공간 접속</a:t>
            </a:r>
            <a:endParaRPr lang="en-US" altLang="ko-KR" sz="2000" b="1" dirty="0"/>
          </a:p>
          <a:p>
            <a:r>
              <a:rPr lang="en-US" altLang="ko-KR" b="1" dirty="0"/>
              <a:t>      https://www.arko.or.kr/pspace/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1435591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2585296" y="285200"/>
            <a:ext cx="117159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 dirty="0" err="1"/>
              <a:t>아르코공연연습센터</a:t>
            </a:r>
            <a:r>
              <a:rPr lang="en-US" altLang="ko-KR" sz="2800" b="1" dirty="0"/>
              <a:t>@</a:t>
            </a:r>
            <a:r>
              <a:rPr lang="ko-KR" altLang="en-US" sz="2800" b="1" dirty="0"/>
              <a:t>서천 </a:t>
            </a:r>
            <a:r>
              <a:rPr lang="en-US" altLang="ko-KR" sz="2800" b="1" dirty="0"/>
              <a:t>2026</a:t>
            </a:r>
            <a:r>
              <a:rPr lang="ko-KR" altLang="en-US" sz="2800" b="1" dirty="0"/>
              <a:t>년 하반기 정기대관 신청 가이드</a:t>
            </a:r>
          </a:p>
        </p:txBody>
      </p:sp>
      <p:sp>
        <p:nvSpPr>
          <p:cNvPr id="21" name="직사각형 20"/>
          <p:cNvSpPr/>
          <p:nvPr/>
        </p:nvSpPr>
        <p:spPr>
          <a:xfrm>
            <a:off x="306949" y="887315"/>
            <a:ext cx="16969115" cy="8705861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/>
          <p:cNvSpPr/>
          <p:nvPr/>
        </p:nvSpPr>
        <p:spPr>
          <a:xfrm>
            <a:off x="306949" y="772174"/>
            <a:ext cx="16969115" cy="9000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DA8C0BCD-3435-4A14-BB81-AA55045B35D0}"/>
              </a:ext>
            </a:extLst>
          </p:cNvPr>
          <p:cNvSpPr/>
          <p:nvPr/>
        </p:nvSpPr>
        <p:spPr>
          <a:xfrm>
            <a:off x="9774258" y="6614026"/>
            <a:ext cx="6811988" cy="2765912"/>
          </a:xfrm>
          <a:prstGeom prst="rect">
            <a:avLst/>
          </a:prstGeom>
          <a:solidFill>
            <a:srgbClr val="FFFF00">
              <a:alpha val="30196"/>
            </a:srgb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600" b="1" spc="100" dirty="0">
                <a:solidFill>
                  <a:schemeClr val="tx1"/>
                </a:solidFill>
              </a:rPr>
              <a:t>접수기간 이전에는 정기대관 신청 버튼이 활성화 되지 않습니다</a:t>
            </a:r>
            <a:r>
              <a:rPr lang="en-US" altLang="ko-KR" sz="1600" b="1" spc="100" dirty="0">
                <a:solidFill>
                  <a:schemeClr val="tx1"/>
                </a:solidFill>
              </a:rPr>
              <a:t>. </a:t>
            </a:r>
            <a:r>
              <a:rPr lang="ko-KR" altLang="en-US" sz="1600" b="1" spc="100" dirty="0">
                <a:solidFill>
                  <a:schemeClr val="tx1"/>
                </a:solidFill>
              </a:rPr>
              <a:t>기간내에 첨부문서 작성하여 접수해 주시기 바랍니다</a:t>
            </a:r>
            <a:r>
              <a:rPr lang="en-US" altLang="ko-KR" sz="1600" b="1" spc="100" dirty="0">
                <a:solidFill>
                  <a:schemeClr val="tx1"/>
                </a:solidFill>
              </a:rPr>
              <a:t>.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600" b="1" spc="100" dirty="0">
                <a:solidFill>
                  <a:schemeClr val="tx1"/>
                </a:solidFill>
              </a:rPr>
              <a:t>접수기간 </a:t>
            </a:r>
            <a:r>
              <a:rPr lang="en-US" altLang="ko-KR" sz="1600" b="1" spc="100" dirty="0">
                <a:solidFill>
                  <a:schemeClr val="tx1"/>
                </a:solidFill>
              </a:rPr>
              <a:t>: 2026. 6. 1. (</a:t>
            </a:r>
            <a:r>
              <a:rPr lang="ko-KR" altLang="en-US" sz="1600" b="1" spc="100" dirty="0">
                <a:solidFill>
                  <a:schemeClr val="tx1"/>
                </a:solidFill>
              </a:rPr>
              <a:t>월</a:t>
            </a:r>
            <a:r>
              <a:rPr lang="en-US" altLang="ko-KR" sz="1600" b="1" spc="100" dirty="0">
                <a:solidFill>
                  <a:schemeClr val="tx1"/>
                </a:solidFill>
              </a:rPr>
              <a:t>) ~ 2026. 6. 17. (</a:t>
            </a:r>
            <a:r>
              <a:rPr lang="ko-KR" altLang="en-US" sz="1600" b="1" spc="100" dirty="0">
                <a:solidFill>
                  <a:schemeClr val="tx1"/>
                </a:solidFill>
              </a:rPr>
              <a:t>수</a:t>
            </a:r>
            <a:r>
              <a:rPr lang="en-US" altLang="ko-KR" sz="1600" b="1" spc="100" dirty="0">
                <a:solidFill>
                  <a:schemeClr val="tx1"/>
                </a:solidFill>
              </a:rPr>
              <a:t>) / 17</a:t>
            </a:r>
            <a:r>
              <a:rPr lang="ko-KR" altLang="en-US" sz="1600" b="1" spc="100" dirty="0">
                <a:solidFill>
                  <a:schemeClr val="tx1"/>
                </a:solidFill>
              </a:rPr>
              <a:t>일간</a:t>
            </a:r>
            <a:endParaRPr lang="en-US" altLang="ko-KR" sz="1600" b="1" spc="100" dirty="0">
              <a:solidFill>
                <a:schemeClr val="tx1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600" b="1" spc="100" dirty="0">
                <a:solidFill>
                  <a:schemeClr val="tx1"/>
                </a:solidFill>
              </a:rPr>
              <a:t>접수대상 </a:t>
            </a:r>
            <a:r>
              <a:rPr lang="en-US" altLang="ko-KR" sz="1600" b="1" spc="100" dirty="0">
                <a:solidFill>
                  <a:schemeClr val="tx1"/>
                </a:solidFill>
              </a:rPr>
              <a:t>: </a:t>
            </a:r>
            <a:r>
              <a:rPr lang="ko-KR" altLang="en-US" sz="1600" b="1" spc="100" dirty="0">
                <a:solidFill>
                  <a:schemeClr val="tx1"/>
                </a:solidFill>
              </a:rPr>
              <a:t>충남지역 공연예술단체</a:t>
            </a:r>
            <a:r>
              <a:rPr lang="en-US" altLang="ko-KR" sz="1600" b="1" spc="100" dirty="0">
                <a:solidFill>
                  <a:schemeClr val="tx1"/>
                </a:solidFill>
              </a:rPr>
              <a:t>(</a:t>
            </a:r>
            <a:r>
              <a:rPr lang="ko-KR" altLang="en-US" sz="1600" b="1" spc="100" dirty="0">
                <a:solidFill>
                  <a:schemeClr val="tx1"/>
                </a:solidFill>
              </a:rPr>
              <a:t>개인</a:t>
            </a:r>
            <a:r>
              <a:rPr lang="en-US" altLang="ko-KR" sz="1600" b="1" spc="100" dirty="0">
                <a:solidFill>
                  <a:schemeClr val="tx1"/>
                </a:solidFill>
              </a:rPr>
              <a:t>) </a:t>
            </a:r>
            <a:r>
              <a:rPr lang="ko-KR" altLang="en-US" sz="1600" b="1" spc="100" dirty="0">
                <a:solidFill>
                  <a:schemeClr val="tx1"/>
                </a:solidFill>
              </a:rPr>
              <a:t>및 동아리</a:t>
            </a:r>
            <a:r>
              <a:rPr lang="en-US" altLang="ko-KR" sz="1600" b="1" spc="100" dirty="0">
                <a:solidFill>
                  <a:schemeClr val="tx1"/>
                </a:solidFill>
              </a:rPr>
              <a:t>(</a:t>
            </a:r>
            <a:r>
              <a:rPr lang="ko-KR" altLang="en-US" sz="1600" b="1" spc="100" dirty="0">
                <a:solidFill>
                  <a:schemeClr val="tx1"/>
                </a:solidFill>
              </a:rPr>
              <a:t>동호회</a:t>
            </a:r>
            <a:r>
              <a:rPr lang="en-US" altLang="ko-KR" sz="1600" b="1" spc="100" dirty="0">
                <a:solidFill>
                  <a:schemeClr val="tx1"/>
                </a:solidFill>
              </a:rPr>
              <a:t>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600" b="1" spc="100" dirty="0">
                <a:solidFill>
                  <a:schemeClr val="tx1"/>
                </a:solidFill>
              </a:rPr>
              <a:t>첨부서류 </a:t>
            </a:r>
            <a:r>
              <a:rPr lang="en-US" altLang="ko-KR" sz="1600" b="1" spc="100" dirty="0">
                <a:solidFill>
                  <a:schemeClr val="tx1"/>
                </a:solidFill>
              </a:rPr>
              <a:t>: [</a:t>
            </a:r>
            <a:r>
              <a:rPr lang="ko-KR" altLang="en-US" sz="1600" b="1" spc="100" dirty="0">
                <a:solidFill>
                  <a:schemeClr val="tx1"/>
                </a:solidFill>
              </a:rPr>
              <a:t>신청서</a:t>
            </a:r>
            <a:r>
              <a:rPr lang="en-US" altLang="ko-KR" sz="1600" b="1" spc="100" dirty="0">
                <a:solidFill>
                  <a:schemeClr val="tx1"/>
                </a:solidFill>
              </a:rPr>
              <a:t>] 2026</a:t>
            </a:r>
            <a:r>
              <a:rPr lang="ko-KR" altLang="en-US" sz="1600" b="1" spc="100" dirty="0">
                <a:solidFill>
                  <a:schemeClr val="tx1"/>
                </a:solidFill>
              </a:rPr>
              <a:t>년 하반기 정기대관 신청서</a:t>
            </a:r>
            <a:endParaRPr lang="en-US" altLang="ko-KR" sz="1600" b="1" spc="100" dirty="0">
              <a:solidFill>
                <a:schemeClr val="tx1"/>
              </a:solidFill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44513B04-D59C-414C-ABD3-2B938B7136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536" y="1907862"/>
            <a:ext cx="7745212" cy="6073007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EDB1FE2-ECFD-41A8-B63B-F2855DBB2580}"/>
              </a:ext>
            </a:extLst>
          </p:cNvPr>
          <p:cNvSpPr txBox="1"/>
          <p:nvPr/>
        </p:nvSpPr>
        <p:spPr>
          <a:xfrm>
            <a:off x="638606" y="1240691"/>
            <a:ext cx="43113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④</a:t>
            </a:r>
            <a:r>
              <a:rPr lang="en-US" altLang="ko-KR" sz="2000" b="1" dirty="0"/>
              <a:t> </a:t>
            </a:r>
            <a:r>
              <a:rPr lang="ko-KR" altLang="en-US" sz="2000" b="1" dirty="0"/>
              <a:t>로그인 후 </a:t>
            </a:r>
            <a:r>
              <a:rPr lang="en-US" altLang="ko-KR" sz="2000" b="1" dirty="0"/>
              <a:t>[</a:t>
            </a:r>
            <a:r>
              <a:rPr lang="ko-KR" altLang="en-US" sz="2000" b="1" dirty="0" err="1"/>
              <a:t>대관신청</a:t>
            </a:r>
            <a:r>
              <a:rPr lang="en-US" altLang="ko-KR" sz="2000" b="1" dirty="0"/>
              <a:t>] – [</a:t>
            </a:r>
            <a:r>
              <a:rPr lang="ko-KR" altLang="en-US" sz="2000" b="1" dirty="0"/>
              <a:t>서천</a:t>
            </a:r>
            <a:r>
              <a:rPr lang="en-US" altLang="ko-KR" sz="2000" b="1" dirty="0"/>
              <a:t>] </a:t>
            </a:r>
            <a:r>
              <a:rPr lang="ko-KR" altLang="en-US" sz="2000" b="1" dirty="0"/>
              <a:t>클릭 </a:t>
            </a:r>
            <a:r>
              <a:rPr lang="en-US" altLang="ko-KR" sz="2000" b="1" dirty="0"/>
              <a:t> 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5B7F135-C845-4ED7-ACDD-02374B85E5F4}"/>
              </a:ext>
            </a:extLst>
          </p:cNvPr>
          <p:cNvSpPr txBox="1"/>
          <p:nvPr/>
        </p:nvSpPr>
        <p:spPr>
          <a:xfrm>
            <a:off x="650798" y="6018825"/>
            <a:ext cx="6944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⑤</a:t>
            </a:r>
            <a:r>
              <a:rPr lang="en-US" altLang="ko-KR" sz="2000" b="1" dirty="0"/>
              <a:t> [</a:t>
            </a:r>
            <a:r>
              <a:rPr lang="ko-KR" altLang="en-US" sz="2000" b="1" dirty="0"/>
              <a:t>신청서</a:t>
            </a:r>
            <a:r>
              <a:rPr lang="en-US" altLang="ko-KR" sz="2000" b="1" dirty="0"/>
              <a:t>] 2025 </a:t>
            </a:r>
            <a:r>
              <a:rPr lang="ko-KR" altLang="en-US" sz="2000" b="1" dirty="0"/>
              <a:t>상반기 정기대관 신청서 내려 받은 후 작성</a:t>
            </a:r>
            <a:endParaRPr lang="en-US" altLang="ko-KR" sz="2000" b="1" dirty="0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4C2A4BC8-D2F1-4CB9-811E-96D8A7DAFAED}"/>
              </a:ext>
            </a:extLst>
          </p:cNvPr>
          <p:cNvSpPr/>
          <p:nvPr/>
        </p:nvSpPr>
        <p:spPr>
          <a:xfrm>
            <a:off x="4352545" y="4772147"/>
            <a:ext cx="975360" cy="643128"/>
          </a:xfrm>
          <a:prstGeom prst="rect">
            <a:avLst/>
          </a:prstGeom>
          <a:solidFill>
            <a:schemeClr val="accent2">
              <a:lumMod val="60000"/>
              <a:lumOff val="40000"/>
              <a:alpha val="1098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E4D7EB15-5E82-4809-A7FC-D960730573D7}"/>
              </a:ext>
            </a:extLst>
          </p:cNvPr>
          <p:cNvSpPr/>
          <p:nvPr/>
        </p:nvSpPr>
        <p:spPr>
          <a:xfrm>
            <a:off x="5859538" y="7386237"/>
            <a:ext cx="2245848" cy="444951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b="1" dirty="0">
                <a:solidFill>
                  <a:schemeClr val="tx1"/>
                </a:solidFill>
              </a:rPr>
              <a:t>[</a:t>
            </a:r>
            <a:r>
              <a:rPr lang="ko-KR" altLang="en-US" sz="900" b="1" dirty="0">
                <a:solidFill>
                  <a:schemeClr val="tx1"/>
                </a:solidFill>
              </a:rPr>
              <a:t>신청서</a:t>
            </a:r>
            <a:r>
              <a:rPr lang="en-US" altLang="ko-KR" sz="900" b="1" dirty="0">
                <a:solidFill>
                  <a:schemeClr val="tx1"/>
                </a:solidFill>
              </a:rPr>
              <a:t>] 2026</a:t>
            </a:r>
            <a:r>
              <a:rPr lang="ko-KR" altLang="en-US" sz="900" b="1" dirty="0">
                <a:solidFill>
                  <a:schemeClr val="tx1"/>
                </a:solidFill>
              </a:rPr>
              <a:t>년 하반기 정기대관 신청서</a:t>
            </a: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9EEF8632-7172-47C2-9D4F-214631DE0DA3}"/>
              </a:ext>
            </a:extLst>
          </p:cNvPr>
          <p:cNvSpPr/>
          <p:nvPr/>
        </p:nvSpPr>
        <p:spPr>
          <a:xfrm>
            <a:off x="691848" y="7831187"/>
            <a:ext cx="5071440" cy="1409445"/>
          </a:xfrm>
          <a:prstGeom prst="rect">
            <a:avLst/>
          </a:prstGeom>
          <a:solidFill>
            <a:srgbClr val="FFFF00">
              <a:alpha val="60000"/>
            </a:srgb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sz="1600" b="1" dirty="0">
                <a:solidFill>
                  <a:schemeClr val="tx1"/>
                </a:solidFill>
              </a:rPr>
              <a:t>※ </a:t>
            </a:r>
            <a:r>
              <a:rPr lang="ko-KR" altLang="en-US" sz="1600" b="1" dirty="0">
                <a:solidFill>
                  <a:schemeClr val="tx1"/>
                </a:solidFill>
              </a:rPr>
              <a:t>정기대관 첨부서류 필수 입니다</a:t>
            </a:r>
            <a:r>
              <a:rPr lang="en-US" altLang="ko-KR" sz="1600" b="1" dirty="0">
                <a:solidFill>
                  <a:schemeClr val="tx1"/>
                </a:solidFill>
              </a:rPr>
              <a:t>. </a:t>
            </a:r>
          </a:p>
          <a:p>
            <a:pPr algn="ctr">
              <a:lnSpc>
                <a:spcPct val="150000"/>
              </a:lnSpc>
            </a:pPr>
            <a:r>
              <a:rPr lang="en-US" altLang="ko-KR" sz="1600" b="1" dirty="0">
                <a:solidFill>
                  <a:schemeClr val="tx1"/>
                </a:solidFill>
              </a:rPr>
              <a:t>(</a:t>
            </a:r>
            <a:r>
              <a:rPr lang="ko-KR" altLang="en-US" sz="1600" b="1" dirty="0">
                <a:solidFill>
                  <a:schemeClr val="tx1"/>
                </a:solidFill>
              </a:rPr>
              <a:t>해당 한글 문서 내려 받은 후 작성하여</a:t>
            </a:r>
            <a:r>
              <a:rPr lang="en-US" altLang="ko-KR" sz="1600" b="1" dirty="0">
                <a:solidFill>
                  <a:schemeClr val="tx1"/>
                </a:solidFill>
              </a:rPr>
              <a:t> </a:t>
            </a:r>
            <a:r>
              <a:rPr lang="ko-KR" altLang="en-US" sz="1600" b="1" dirty="0">
                <a:solidFill>
                  <a:schemeClr val="tx1"/>
                </a:solidFill>
              </a:rPr>
              <a:t>첨부문서 등록</a:t>
            </a:r>
            <a:r>
              <a:rPr lang="en-US" altLang="ko-KR" sz="1600" b="1" dirty="0">
                <a:solidFill>
                  <a:schemeClr val="tx1"/>
                </a:solidFill>
              </a:rPr>
              <a:t>)</a:t>
            </a:r>
          </a:p>
          <a:p>
            <a:pPr algn="ctr">
              <a:lnSpc>
                <a:spcPct val="150000"/>
              </a:lnSpc>
            </a:pPr>
            <a:r>
              <a:rPr lang="en-US" altLang="ko-KR" sz="1600" b="1" dirty="0">
                <a:solidFill>
                  <a:srgbClr val="FF0000"/>
                </a:solidFill>
              </a:rPr>
              <a:t>[</a:t>
            </a:r>
            <a:r>
              <a:rPr lang="ko-KR" altLang="en-US" sz="1600" b="1" dirty="0">
                <a:solidFill>
                  <a:srgbClr val="FF0000"/>
                </a:solidFill>
              </a:rPr>
              <a:t>신청서</a:t>
            </a:r>
            <a:r>
              <a:rPr lang="en-US" altLang="ko-KR" sz="1600" b="1" dirty="0">
                <a:solidFill>
                  <a:srgbClr val="FF0000"/>
                </a:solidFill>
              </a:rPr>
              <a:t>] 2026 </a:t>
            </a:r>
            <a:r>
              <a:rPr lang="ko-KR" altLang="en-US" sz="1600" b="1" dirty="0">
                <a:solidFill>
                  <a:srgbClr val="FF0000"/>
                </a:solidFill>
              </a:rPr>
              <a:t>하반기 정기대관 신청서</a:t>
            </a:r>
            <a:endParaRPr lang="en-US" altLang="ko-KR" sz="1600" b="1" dirty="0">
              <a:solidFill>
                <a:srgbClr val="FF0000"/>
              </a:solidFill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C086F621-93D9-4E53-96E1-1FEA15C8E4FD}"/>
              </a:ext>
            </a:extLst>
          </p:cNvPr>
          <p:cNvGrpSpPr/>
          <p:nvPr/>
        </p:nvGrpSpPr>
        <p:grpSpPr>
          <a:xfrm>
            <a:off x="8869112" y="1295394"/>
            <a:ext cx="7873588" cy="5074765"/>
            <a:chOff x="6927829" y="1628370"/>
            <a:chExt cx="6024309" cy="3531760"/>
          </a:xfrm>
        </p:grpSpPr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CBC860D2-AE92-4810-9A10-8EC0263E6EE4}"/>
                </a:ext>
              </a:extLst>
            </p:cNvPr>
            <p:cNvGrpSpPr/>
            <p:nvPr/>
          </p:nvGrpSpPr>
          <p:grpSpPr>
            <a:xfrm>
              <a:off x="6927829" y="1628370"/>
              <a:ext cx="6024309" cy="3531760"/>
              <a:chOff x="9019072" y="1947509"/>
              <a:chExt cx="6024309" cy="3531760"/>
            </a:xfrm>
          </p:grpSpPr>
          <p:pic>
            <p:nvPicPr>
              <p:cNvPr id="29" name="그림 28">
                <a:extLst>
                  <a:ext uri="{FF2B5EF4-FFF2-40B4-BE49-F238E27FC236}">
                    <a16:creationId xmlns:a16="http://schemas.microsoft.com/office/drawing/2014/main" id="{23F3C6DF-DA4E-40C5-B9D9-80673E6FF8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048147" y="2422835"/>
                <a:ext cx="5995234" cy="3056434"/>
              </a:xfrm>
              <a:prstGeom prst="rect">
                <a:avLst/>
              </a:prstGeom>
            </p:spPr>
          </p:pic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0236C085-3283-4974-8DCA-AF30ADEE667E}"/>
                  </a:ext>
                </a:extLst>
              </p:cNvPr>
              <p:cNvSpPr txBox="1"/>
              <p:nvPr/>
            </p:nvSpPr>
            <p:spPr>
              <a:xfrm>
                <a:off x="9019072" y="1947509"/>
                <a:ext cx="539465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2000" b="1" dirty="0"/>
                  <a:t>⑥</a:t>
                </a:r>
                <a:r>
                  <a:rPr lang="en-US" altLang="ko-KR" sz="2000" b="1" dirty="0"/>
                  <a:t> [</a:t>
                </a:r>
                <a:r>
                  <a:rPr lang="ko-KR" altLang="en-US" sz="2000" b="1" dirty="0" err="1"/>
                  <a:t>정기대관</a:t>
                </a:r>
                <a:r>
                  <a:rPr lang="en-US" altLang="ko-KR" sz="2000" b="1" dirty="0"/>
                  <a:t>] </a:t>
                </a:r>
                <a:r>
                  <a:rPr lang="ko-KR" altLang="en-US" sz="2000" b="1" dirty="0"/>
                  <a:t>클릭</a:t>
                </a:r>
                <a:endParaRPr lang="en-US" altLang="ko-KR" sz="2000" b="1" dirty="0"/>
              </a:p>
            </p:txBody>
          </p:sp>
        </p:grpSp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213B8540-1D0C-400D-BA97-A8F5B4D55D74}"/>
                </a:ext>
              </a:extLst>
            </p:cNvPr>
            <p:cNvGrpSpPr/>
            <p:nvPr/>
          </p:nvGrpSpPr>
          <p:grpSpPr>
            <a:xfrm>
              <a:off x="11729429" y="2138305"/>
              <a:ext cx="593057" cy="2375028"/>
              <a:chOff x="13806635" y="2429971"/>
              <a:chExt cx="593057" cy="2375028"/>
            </a:xfrm>
          </p:grpSpPr>
          <p:sp>
            <p:nvSpPr>
              <p:cNvPr id="30" name="직사각형 29">
                <a:extLst>
                  <a:ext uri="{FF2B5EF4-FFF2-40B4-BE49-F238E27FC236}">
                    <a16:creationId xmlns:a16="http://schemas.microsoft.com/office/drawing/2014/main" id="{DAB92A40-730D-467B-9037-FCD138AB4BF6}"/>
                  </a:ext>
                </a:extLst>
              </p:cNvPr>
              <p:cNvSpPr/>
              <p:nvPr/>
            </p:nvSpPr>
            <p:spPr>
              <a:xfrm>
                <a:off x="13809142" y="4509724"/>
                <a:ext cx="590550" cy="295275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  <a:alpha val="10980"/>
                </a:schemeClr>
              </a:solidFill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" name="직사각형 30">
                <a:extLst>
                  <a:ext uri="{FF2B5EF4-FFF2-40B4-BE49-F238E27FC236}">
                    <a16:creationId xmlns:a16="http://schemas.microsoft.com/office/drawing/2014/main" id="{BFB6205C-39B7-4850-8EA9-B24DB516B50B}"/>
                  </a:ext>
                </a:extLst>
              </p:cNvPr>
              <p:cNvSpPr/>
              <p:nvPr/>
            </p:nvSpPr>
            <p:spPr>
              <a:xfrm>
                <a:off x="13806635" y="2429971"/>
                <a:ext cx="590550" cy="295275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  <a:alpha val="10980"/>
                </a:schemeClr>
              </a:solidFill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" name="직사각형 31">
                <a:extLst>
                  <a:ext uri="{FF2B5EF4-FFF2-40B4-BE49-F238E27FC236}">
                    <a16:creationId xmlns:a16="http://schemas.microsoft.com/office/drawing/2014/main" id="{02A175CE-2FB4-4A84-B572-42452B91A02E}"/>
                  </a:ext>
                </a:extLst>
              </p:cNvPr>
              <p:cNvSpPr/>
              <p:nvPr/>
            </p:nvSpPr>
            <p:spPr>
              <a:xfrm>
                <a:off x="13806635" y="3515112"/>
                <a:ext cx="590550" cy="295275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  <a:alpha val="10980"/>
                </a:schemeClr>
              </a:solidFill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0739DA79-9656-445D-81ED-C2FA26428915}"/>
              </a:ext>
            </a:extLst>
          </p:cNvPr>
          <p:cNvSpPr/>
          <p:nvPr/>
        </p:nvSpPr>
        <p:spPr>
          <a:xfrm>
            <a:off x="5677944" y="1792584"/>
            <a:ext cx="1024127" cy="679704"/>
          </a:xfrm>
          <a:prstGeom prst="rect">
            <a:avLst/>
          </a:prstGeom>
          <a:solidFill>
            <a:schemeClr val="accent2">
              <a:lumMod val="60000"/>
              <a:lumOff val="40000"/>
              <a:alpha val="1098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7765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2585296" y="285200"/>
            <a:ext cx="117159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 dirty="0" err="1"/>
              <a:t>아르코공연연습센터</a:t>
            </a:r>
            <a:r>
              <a:rPr lang="en-US" altLang="ko-KR" sz="2800" b="1" dirty="0"/>
              <a:t>@</a:t>
            </a:r>
            <a:r>
              <a:rPr lang="ko-KR" altLang="en-US" sz="2800" b="1" dirty="0"/>
              <a:t>서천 </a:t>
            </a:r>
            <a:r>
              <a:rPr lang="en-US" altLang="ko-KR" sz="2800" b="1" dirty="0"/>
              <a:t>2026</a:t>
            </a:r>
            <a:r>
              <a:rPr lang="ko-KR" altLang="en-US" sz="2800" b="1" dirty="0"/>
              <a:t>년 하반기 정기대관 신청 가이드</a:t>
            </a:r>
          </a:p>
        </p:txBody>
      </p:sp>
      <p:sp>
        <p:nvSpPr>
          <p:cNvPr id="21" name="직사각형 20"/>
          <p:cNvSpPr/>
          <p:nvPr/>
        </p:nvSpPr>
        <p:spPr>
          <a:xfrm>
            <a:off x="306949" y="887315"/>
            <a:ext cx="16969115" cy="8705861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/>
          <p:cNvSpPr/>
          <p:nvPr/>
        </p:nvSpPr>
        <p:spPr>
          <a:xfrm>
            <a:off x="306949" y="772174"/>
            <a:ext cx="16969115" cy="9000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DA8C0BCD-3435-4A14-BB81-AA55045B35D0}"/>
              </a:ext>
            </a:extLst>
          </p:cNvPr>
          <p:cNvSpPr/>
          <p:nvPr/>
        </p:nvSpPr>
        <p:spPr>
          <a:xfrm>
            <a:off x="639400" y="7495560"/>
            <a:ext cx="6811988" cy="1865300"/>
          </a:xfrm>
          <a:prstGeom prst="rect">
            <a:avLst/>
          </a:prstGeom>
          <a:solidFill>
            <a:srgbClr val="FFFF00">
              <a:alpha val="30196"/>
            </a:srgb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600" b="1" spc="100" dirty="0">
                <a:solidFill>
                  <a:schemeClr val="tx1"/>
                </a:solidFill>
              </a:rPr>
              <a:t>접수기간 이전에는 정기대관 신청 버튼이 활성화 되지 않습니다</a:t>
            </a:r>
            <a:r>
              <a:rPr lang="en-US" altLang="ko-KR" sz="1600" b="1" spc="100" dirty="0">
                <a:solidFill>
                  <a:schemeClr val="tx1"/>
                </a:solidFill>
              </a:rPr>
              <a:t>. </a:t>
            </a:r>
            <a:r>
              <a:rPr lang="ko-KR" altLang="en-US" sz="1600" b="1" spc="100" dirty="0">
                <a:solidFill>
                  <a:schemeClr val="tx1"/>
                </a:solidFill>
              </a:rPr>
              <a:t>기간내에 첨부문서 작성하여 접수해 주시기 바랍니다</a:t>
            </a:r>
            <a:r>
              <a:rPr lang="en-US" altLang="ko-KR" sz="1600" b="1" spc="100" dirty="0">
                <a:solidFill>
                  <a:schemeClr val="tx1"/>
                </a:solidFill>
              </a:rPr>
              <a:t>.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600" b="1" spc="100" dirty="0">
                <a:solidFill>
                  <a:schemeClr val="tx1"/>
                </a:solidFill>
              </a:rPr>
              <a:t>접수기간 </a:t>
            </a:r>
            <a:r>
              <a:rPr lang="en-US" altLang="ko-KR" sz="1600" b="1" spc="100" dirty="0">
                <a:solidFill>
                  <a:schemeClr val="tx1"/>
                </a:solidFill>
              </a:rPr>
              <a:t>: 2026. 6. 1. (</a:t>
            </a:r>
            <a:r>
              <a:rPr lang="ko-KR" altLang="en-US" sz="1600" b="1" spc="100" dirty="0">
                <a:solidFill>
                  <a:schemeClr val="tx1"/>
                </a:solidFill>
              </a:rPr>
              <a:t>월</a:t>
            </a:r>
            <a:r>
              <a:rPr lang="en-US" altLang="ko-KR" sz="1600" b="1" spc="100" dirty="0">
                <a:solidFill>
                  <a:schemeClr val="tx1"/>
                </a:solidFill>
              </a:rPr>
              <a:t>) ~ 2026. 6. 17. (</a:t>
            </a:r>
            <a:r>
              <a:rPr lang="ko-KR" altLang="en-US" sz="1600" b="1" spc="100" dirty="0">
                <a:solidFill>
                  <a:schemeClr val="tx1"/>
                </a:solidFill>
              </a:rPr>
              <a:t>수</a:t>
            </a:r>
            <a:r>
              <a:rPr lang="en-US" altLang="ko-KR" sz="1600" b="1" spc="100" dirty="0">
                <a:solidFill>
                  <a:schemeClr val="tx1"/>
                </a:solidFill>
              </a:rPr>
              <a:t>) / 17</a:t>
            </a:r>
            <a:r>
              <a:rPr lang="ko-KR" altLang="en-US" sz="1600" b="1" spc="100" dirty="0">
                <a:solidFill>
                  <a:schemeClr val="tx1"/>
                </a:solidFill>
              </a:rPr>
              <a:t>일간</a:t>
            </a:r>
            <a:endParaRPr lang="en-US" altLang="ko-KR" sz="1600" b="1" spc="100" dirty="0">
              <a:solidFill>
                <a:schemeClr val="tx1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600" b="1" spc="100" dirty="0">
                <a:solidFill>
                  <a:schemeClr val="tx1"/>
                </a:solidFill>
              </a:rPr>
              <a:t>접수대상 </a:t>
            </a:r>
            <a:r>
              <a:rPr lang="en-US" altLang="ko-KR" sz="1600" b="1" spc="100" dirty="0">
                <a:solidFill>
                  <a:schemeClr val="tx1"/>
                </a:solidFill>
              </a:rPr>
              <a:t>: </a:t>
            </a:r>
            <a:r>
              <a:rPr lang="ko-KR" altLang="en-US" sz="1600" b="1" spc="100" dirty="0">
                <a:solidFill>
                  <a:schemeClr val="tx1"/>
                </a:solidFill>
              </a:rPr>
              <a:t>충남지역 공연예술단체</a:t>
            </a:r>
            <a:r>
              <a:rPr lang="en-US" altLang="ko-KR" sz="1600" b="1" spc="100" dirty="0">
                <a:solidFill>
                  <a:schemeClr val="tx1"/>
                </a:solidFill>
              </a:rPr>
              <a:t>(</a:t>
            </a:r>
            <a:r>
              <a:rPr lang="ko-KR" altLang="en-US" sz="1600" b="1" spc="100" dirty="0">
                <a:solidFill>
                  <a:schemeClr val="tx1"/>
                </a:solidFill>
              </a:rPr>
              <a:t>개인</a:t>
            </a:r>
            <a:r>
              <a:rPr lang="en-US" altLang="ko-KR" sz="1600" b="1" spc="100" dirty="0">
                <a:solidFill>
                  <a:schemeClr val="tx1"/>
                </a:solidFill>
              </a:rPr>
              <a:t>) </a:t>
            </a:r>
            <a:r>
              <a:rPr lang="ko-KR" altLang="en-US" sz="1600" b="1" spc="100" dirty="0">
                <a:solidFill>
                  <a:schemeClr val="tx1"/>
                </a:solidFill>
              </a:rPr>
              <a:t>및 동아리</a:t>
            </a:r>
            <a:r>
              <a:rPr lang="en-US" altLang="ko-KR" sz="1600" b="1" spc="100" dirty="0">
                <a:solidFill>
                  <a:schemeClr val="tx1"/>
                </a:solidFill>
              </a:rPr>
              <a:t>(</a:t>
            </a:r>
            <a:r>
              <a:rPr lang="ko-KR" altLang="en-US" sz="1600" b="1" spc="100" dirty="0">
                <a:solidFill>
                  <a:schemeClr val="tx1"/>
                </a:solidFill>
              </a:rPr>
              <a:t>동호회</a:t>
            </a:r>
            <a:r>
              <a:rPr lang="en-US" altLang="ko-KR" sz="1600" b="1" spc="100" dirty="0">
                <a:solidFill>
                  <a:schemeClr val="tx1"/>
                </a:solidFill>
              </a:rPr>
              <a:t>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600" b="1" spc="100" dirty="0">
                <a:solidFill>
                  <a:schemeClr val="tx1"/>
                </a:solidFill>
              </a:rPr>
              <a:t>첨부서류 </a:t>
            </a:r>
            <a:r>
              <a:rPr lang="en-US" altLang="ko-KR" sz="1600" b="1" spc="100" dirty="0">
                <a:solidFill>
                  <a:schemeClr val="tx1"/>
                </a:solidFill>
              </a:rPr>
              <a:t>: [</a:t>
            </a:r>
            <a:r>
              <a:rPr lang="ko-KR" altLang="en-US" sz="1600" b="1" spc="100" dirty="0">
                <a:solidFill>
                  <a:schemeClr val="tx1"/>
                </a:solidFill>
              </a:rPr>
              <a:t>신청서</a:t>
            </a:r>
            <a:r>
              <a:rPr lang="en-US" altLang="ko-KR" sz="1600" b="1" spc="100" dirty="0">
                <a:solidFill>
                  <a:schemeClr val="tx1"/>
                </a:solidFill>
              </a:rPr>
              <a:t>] 2026</a:t>
            </a:r>
            <a:r>
              <a:rPr lang="ko-KR" altLang="en-US" sz="1600" b="1" spc="100" dirty="0">
                <a:solidFill>
                  <a:schemeClr val="tx1"/>
                </a:solidFill>
              </a:rPr>
              <a:t>년 상반기 정기대관 신청서</a:t>
            </a:r>
            <a:endParaRPr lang="en-US" altLang="ko-KR" sz="1600" b="1" spc="100" dirty="0">
              <a:solidFill>
                <a:schemeClr val="tx1"/>
              </a:solidFill>
            </a:endParaRP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0EC787E1-109A-4C41-A846-58B464FB7AB7}"/>
              </a:ext>
            </a:extLst>
          </p:cNvPr>
          <p:cNvGrpSpPr/>
          <p:nvPr/>
        </p:nvGrpSpPr>
        <p:grpSpPr>
          <a:xfrm>
            <a:off x="745725" y="1124963"/>
            <a:ext cx="6379603" cy="5568171"/>
            <a:chOff x="5827753" y="65046"/>
            <a:chExt cx="5052235" cy="2481138"/>
          </a:xfrm>
        </p:grpSpPr>
        <p:pic>
          <p:nvPicPr>
            <p:cNvPr id="37" name="그림 36">
              <a:extLst>
                <a:ext uri="{FF2B5EF4-FFF2-40B4-BE49-F238E27FC236}">
                  <a16:creationId xmlns:a16="http://schemas.microsoft.com/office/drawing/2014/main" id="{1502098E-EAFC-414A-94F7-C8B3EAAA34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28036" y="422110"/>
              <a:ext cx="4751952" cy="2124074"/>
            </a:xfrm>
            <a:prstGeom prst="rect">
              <a:avLst/>
            </a:prstGeom>
          </p:spPr>
        </p:pic>
        <p:sp>
          <p:nvSpPr>
            <p:cNvPr id="38" name="직사각형 37">
              <a:extLst>
                <a:ext uri="{FF2B5EF4-FFF2-40B4-BE49-F238E27FC236}">
                  <a16:creationId xmlns:a16="http://schemas.microsoft.com/office/drawing/2014/main" id="{6080D5F7-CB05-447D-BC16-04605818F6AA}"/>
                </a:ext>
              </a:extLst>
            </p:cNvPr>
            <p:cNvSpPr/>
            <p:nvPr/>
          </p:nvSpPr>
          <p:spPr>
            <a:xfrm>
              <a:off x="9795160" y="2184235"/>
              <a:ext cx="590550" cy="295275"/>
            </a:xfrm>
            <a:prstGeom prst="rect">
              <a:avLst/>
            </a:prstGeom>
            <a:solidFill>
              <a:schemeClr val="accent2">
                <a:lumMod val="60000"/>
                <a:lumOff val="40000"/>
                <a:alpha val="10980"/>
              </a:schemeClr>
            </a:solidFill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3AD1F07-DB75-4CB5-8A82-88BC46A04466}"/>
                </a:ext>
              </a:extLst>
            </p:cNvPr>
            <p:cNvSpPr txBox="1"/>
            <p:nvPr/>
          </p:nvSpPr>
          <p:spPr>
            <a:xfrm>
              <a:off x="5827753" y="65046"/>
              <a:ext cx="3889034" cy="1782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b="1" dirty="0"/>
                <a:t>⑦ 사용 일자 및 시간 선택 </a:t>
              </a:r>
              <a:r>
                <a:rPr lang="en-US" altLang="ko-KR" sz="2000" b="1" dirty="0"/>
                <a:t>(2026.7.1.~12.31.)</a:t>
              </a:r>
            </a:p>
          </p:txBody>
        </p:sp>
        <p:sp>
          <p:nvSpPr>
            <p:cNvPr id="40" name="직사각형 39">
              <a:extLst>
                <a:ext uri="{FF2B5EF4-FFF2-40B4-BE49-F238E27FC236}">
                  <a16:creationId xmlns:a16="http://schemas.microsoft.com/office/drawing/2014/main" id="{0C1EF58D-1D43-4F2B-9B41-170597CA5419}"/>
                </a:ext>
              </a:extLst>
            </p:cNvPr>
            <p:cNvSpPr/>
            <p:nvPr/>
          </p:nvSpPr>
          <p:spPr>
            <a:xfrm>
              <a:off x="5827753" y="985170"/>
              <a:ext cx="4074281" cy="739784"/>
            </a:xfrm>
            <a:prstGeom prst="rect">
              <a:avLst/>
            </a:prstGeom>
            <a:solidFill>
              <a:srgbClr val="FFFF00">
                <a:alpha val="50000"/>
              </a:srgb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50000"/>
                </a:lnSpc>
              </a:pPr>
              <a:r>
                <a:rPr lang="en-US" altLang="ko-KR" sz="1200" b="1" dirty="0">
                  <a:solidFill>
                    <a:schemeClr val="tx1"/>
                  </a:solidFill>
                </a:rPr>
                <a:t>※ </a:t>
              </a:r>
              <a:r>
                <a:rPr lang="ko-KR" altLang="en-US" sz="1200" b="1" dirty="0">
                  <a:solidFill>
                    <a:schemeClr val="tx1"/>
                  </a:solidFill>
                </a:rPr>
                <a:t>일자 및 시간 선택 후 신청 버튼 클릭</a:t>
              </a:r>
              <a:endParaRPr lang="en-US" altLang="ko-KR" sz="1200" b="1" dirty="0">
                <a:solidFill>
                  <a:schemeClr val="tx1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sz="1200" b="1" dirty="0">
                  <a:solidFill>
                    <a:schemeClr val="tx1"/>
                  </a:solidFill>
                </a:rPr>
                <a:t>월요일 </a:t>
              </a:r>
              <a:r>
                <a:rPr lang="en-US" altLang="ko-KR" sz="1200" b="1" dirty="0">
                  <a:solidFill>
                    <a:schemeClr val="tx1"/>
                  </a:solidFill>
                </a:rPr>
                <a:t>–</a:t>
              </a:r>
              <a:r>
                <a:rPr lang="ko-KR" altLang="en-US" sz="1200" b="1" dirty="0">
                  <a:solidFill>
                    <a:schemeClr val="tx1"/>
                  </a:solidFill>
                </a:rPr>
                <a:t>토요일 </a:t>
              </a:r>
              <a:r>
                <a:rPr lang="en-US" altLang="ko-KR" sz="1200" b="1" dirty="0">
                  <a:solidFill>
                    <a:schemeClr val="tx1"/>
                  </a:solidFill>
                </a:rPr>
                <a:t>/ </a:t>
              </a:r>
              <a:r>
                <a:rPr lang="ko-KR" altLang="en-US" sz="1200" b="1" dirty="0">
                  <a:solidFill>
                    <a:schemeClr val="tx1"/>
                  </a:solidFill>
                </a:rPr>
                <a:t>오전</a:t>
              </a:r>
              <a:r>
                <a:rPr lang="en-US" altLang="ko-KR" sz="1200" b="1" dirty="0">
                  <a:solidFill>
                    <a:schemeClr val="tx1"/>
                  </a:solidFill>
                </a:rPr>
                <a:t>(10:00~13:00), </a:t>
              </a:r>
              <a:r>
                <a:rPr lang="ko-KR" altLang="en-US" sz="1200" b="1" dirty="0">
                  <a:solidFill>
                    <a:schemeClr val="tx1"/>
                  </a:solidFill>
                </a:rPr>
                <a:t>오후</a:t>
              </a:r>
              <a:r>
                <a:rPr lang="en-US" altLang="ko-KR" sz="1200" b="1" dirty="0">
                  <a:solidFill>
                    <a:schemeClr val="tx1"/>
                  </a:solidFill>
                </a:rPr>
                <a:t>(14:00~17:00), </a:t>
              </a:r>
              <a:r>
                <a:rPr lang="ko-KR" altLang="en-US" sz="1200" b="1" dirty="0">
                  <a:solidFill>
                    <a:schemeClr val="tx1"/>
                  </a:solidFill>
                </a:rPr>
                <a:t>저녁</a:t>
              </a:r>
              <a:r>
                <a:rPr lang="en-US" altLang="ko-KR" sz="1200" b="1" dirty="0">
                  <a:solidFill>
                    <a:schemeClr val="tx1"/>
                  </a:solidFill>
                </a:rPr>
                <a:t>(18:00~22:00) </a:t>
              </a:r>
            </a:p>
            <a:p>
              <a:pPr>
                <a:lnSpc>
                  <a:spcPct val="150000"/>
                </a:lnSpc>
              </a:pPr>
              <a:r>
                <a:rPr lang="ko-KR" altLang="en-US" sz="1200" b="1" dirty="0">
                  <a:solidFill>
                    <a:schemeClr val="tx1"/>
                  </a:solidFill>
                </a:rPr>
                <a:t>휴 관 일 </a:t>
              </a:r>
              <a:r>
                <a:rPr lang="en-US" altLang="ko-KR" sz="1200" b="1" dirty="0">
                  <a:solidFill>
                    <a:schemeClr val="tx1"/>
                  </a:solidFill>
                </a:rPr>
                <a:t>: </a:t>
              </a:r>
              <a:r>
                <a:rPr lang="ko-KR" altLang="en-US" sz="1200" b="1" dirty="0">
                  <a:solidFill>
                    <a:schemeClr val="tx1"/>
                  </a:solidFill>
                </a:rPr>
                <a:t>일요일</a:t>
              </a:r>
              <a:r>
                <a:rPr lang="en-US" altLang="ko-KR" sz="1200" b="1" dirty="0">
                  <a:solidFill>
                    <a:schemeClr val="tx1"/>
                  </a:solidFill>
                </a:rPr>
                <a:t>,</a:t>
              </a:r>
              <a:r>
                <a:rPr lang="ko-KR" altLang="en-US" sz="1200" b="1" dirty="0">
                  <a:solidFill>
                    <a:schemeClr val="tx1"/>
                  </a:solidFill>
                </a:rPr>
                <a:t>법정공휴일 제외</a:t>
              </a:r>
              <a:endParaRPr lang="en-US" altLang="ko-KR" sz="1200" b="1" dirty="0">
                <a:solidFill>
                  <a:schemeClr val="tx1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200" b="1" dirty="0">
                  <a:solidFill>
                    <a:srgbClr val="FF0000"/>
                  </a:solidFill>
                </a:rPr>
                <a:t>6</a:t>
              </a:r>
              <a:r>
                <a:rPr lang="ko-KR" altLang="en-US" sz="1200" b="1" dirty="0">
                  <a:solidFill>
                    <a:srgbClr val="FF0000"/>
                  </a:solidFill>
                </a:rPr>
                <a:t>개월</a:t>
              </a:r>
              <a:r>
                <a:rPr lang="en-US" altLang="ko-KR" sz="1200" b="1" dirty="0">
                  <a:solidFill>
                    <a:srgbClr val="FF0000"/>
                  </a:solidFill>
                </a:rPr>
                <a:t>(26.7.1.~12.31)</a:t>
              </a:r>
              <a:r>
                <a:rPr lang="ko-KR" altLang="en-US" sz="1200" b="1" dirty="0">
                  <a:solidFill>
                    <a:srgbClr val="FF0000"/>
                  </a:solidFill>
                </a:rPr>
                <a:t> 사용일자 모두 선택 후 일괄 신청</a:t>
              </a:r>
              <a:endParaRPr lang="en-US" altLang="ko-KR" sz="1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0D4A4763-5585-47D8-90B8-9AF9D1DB7200}"/>
              </a:ext>
            </a:extLst>
          </p:cNvPr>
          <p:cNvGrpSpPr/>
          <p:nvPr/>
        </p:nvGrpSpPr>
        <p:grpSpPr>
          <a:xfrm>
            <a:off x="8150560" y="1095339"/>
            <a:ext cx="8185811" cy="8243394"/>
            <a:chOff x="5852824" y="2648650"/>
            <a:chExt cx="5996709" cy="7023534"/>
          </a:xfrm>
        </p:grpSpPr>
        <p:pic>
          <p:nvPicPr>
            <p:cNvPr id="42" name="그림 41">
              <a:extLst>
                <a:ext uri="{FF2B5EF4-FFF2-40B4-BE49-F238E27FC236}">
                  <a16:creationId xmlns:a16="http://schemas.microsoft.com/office/drawing/2014/main" id="{D4AF47FD-4C47-4D5D-BDCB-060E9F12EB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33870" y="6105525"/>
              <a:ext cx="5213610" cy="3486150"/>
            </a:xfrm>
            <a:prstGeom prst="rect">
              <a:avLst/>
            </a:prstGeom>
          </p:spPr>
        </p:pic>
        <p:pic>
          <p:nvPicPr>
            <p:cNvPr id="43" name="그림 42">
              <a:extLst>
                <a:ext uri="{FF2B5EF4-FFF2-40B4-BE49-F238E27FC236}">
                  <a16:creationId xmlns:a16="http://schemas.microsoft.com/office/drawing/2014/main" id="{F98DF78C-A833-477F-84D2-086D522CE1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51085" y="2819101"/>
              <a:ext cx="5476868" cy="3566659"/>
            </a:xfrm>
            <a:prstGeom prst="rect">
              <a:avLst/>
            </a:prstGeom>
          </p:spPr>
        </p:pic>
        <p:sp>
          <p:nvSpPr>
            <p:cNvPr id="44" name="직사각형 43">
              <a:extLst>
                <a:ext uri="{FF2B5EF4-FFF2-40B4-BE49-F238E27FC236}">
                  <a16:creationId xmlns:a16="http://schemas.microsoft.com/office/drawing/2014/main" id="{708A46B6-8729-4E2C-ACE5-17B8203B4AC4}"/>
                </a:ext>
              </a:extLst>
            </p:cNvPr>
            <p:cNvSpPr/>
            <p:nvPr/>
          </p:nvSpPr>
          <p:spPr>
            <a:xfrm>
              <a:off x="9050094" y="9222256"/>
              <a:ext cx="689862" cy="449928"/>
            </a:xfrm>
            <a:prstGeom prst="rect">
              <a:avLst/>
            </a:prstGeom>
            <a:solidFill>
              <a:schemeClr val="accent2">
                <a:lumMod val="60000"/>
                <a:lumOff val="40000"/>
                <a:alpha val="10980"/>
              </a:schemeClr>
            </a:solidFill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직사각형 44">
              <a:extLst>
                <a:ext uri="{FF2B5EF4-FFF2-40B4-BE49-F238E27FC236}">
                  <a16:creationId xmlns:a16="http://schemas.microsoft.com/office/drawing/2014/main" id="{8ADB02EA-B1FA-4A65-8528-DF959A9782E4}"/>
                </a:ext>
              </a:extLst>
            </p:cNvPr>
            <p:cNvSpPr/>
            <p:nvPr/>
          </p:nvSpPr>
          <p:spPr>
            <a:xfrm>
              <a:off x="7031914" y="7664116"/>
              <a:ext cx="1568619" cy="289760"/>
            </a:xfrm>
            <a:prstGeom prst="rect">
              <a:avLst/>
            </a:prstGeom>
            <a:solidFill>
              <a:schemeClr val="accent2">
                <a:lumMod val="60000"/>
                <a:lumOff val="40000"/>
                <a:alpha val="10980"/>
              </a:schemeClr>
            </a:solidFill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B45E8F9-9804-4A28-9A0E-3D5F008C4200}"/>
                </a:ext>
              </a:extLst>
            </p:cNvPr>
            <p:cNvSpPr txBox="1"/>
            <p:nvPr/>
          </p:nvSpPr>
          <p:spPr>
            <a:xfrm>
              <a:off x="5852824" y="2648650"/>
              <a:ext cx="4846942" cy="3409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000" b="1" dirty="0"/>
                <a:t>⑧ 신청서 작성 및 정기대관 신청서 첨부 → 신청하기 클릭</a:t>
              </a:r>
              <a:endParaRPr lang="en-US" altLang="ko-KR" sz="2000" b="1" dirty="0"/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BBC53E04-8243-4DB8-A67A-CA69CBF0DAEA}"/>
                </a:ext>
              </a:extLst>
            </p:cNvPr>
            <p:cNvSpPr/>
            <p:nvPr/>
          </p:nvSpPr>
          <p:spPr>
            <a:xfrm>
              <a:off x="8640675" y="7516227"/>
              <a:ext cx="3208858" cy="585538"/>
            </a:xfrm>
            <a:prstGeom prst="rect">
              <a:avLst/>
            </a:prstGeom>
            <a:solidFill>
              <a:srgbClr val="FFFF00">
                <a:alpha val="50000"/>
              </a:srgbClr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1200" b="1" dirty="0">
                  <a:solidFill>
                    <a:srgbClr val="FF0000"/>
                  </a:solidFill>
                </a:rPr>
                <a:t>※  </a:t>
              </a:r>
              <a:r>
                <a:rPr lang="ko-KR" altLang="en-US" sz="1200" b="1" dirty="0">
                  <a:solidFill>
                    <a:srgbClr val="FF0000"/>
                  </a:solidFill>
                </a:rPr>
                <a:t>상반기 정기대관 신청서류 첨부 필수 </a:t>
              </a:r>
              <a:r>
                <a:rPr lang="en-US" altLang="ko-KR" sz="1200" b="1" dirty="0">
                  <a:solidFill>
                    <a:srgbClr val="FF0000"/>
                  </a:solidFill>
                </a:rPr>
                <a:t>※</a:t>
              </a:r>
            </a:p>
            <a:p>
              <a:r>
                <a:rPr lang="ko-KR" altLang="en-US" sz="1200" b="1" dirty="0">
                  <a:solidFill>
                    <a:srgbClr val="FF0000"/>
                  </a:solidFill>
                </a:rPr>
                <a:t>첨부서류 미비로 인한 책임은 신청자 본인에게 있으며</a:t>
              </a:r>
              <a:r>
                <a:rPr lang="en-US" altLang="ko-KR" sz="1200" b="1" dirty="0">
                  <a:solidFill>
                    <a:srgbClr val="FF0000"/>
                  </a:solidFill>
                </a:rPr>
                <a:t>, </a:t>
              </a:r>
            </a:p>
            <a:p>
              <a:r>
                <a:rPr lang="ko-KR" altLang="en-US" sz="1200" b="1" dirty="0">
                  <a:solidFill>
                    <a:srgbClr val="FF0000"/>
                  </a:solidFill>
                </a:rPr>
                <a:t>누락으로 인해 불이익 없도록 재확인 바랍니다</a:t>
              </a:r>
              <a:r>
                <a:rPr lang="en-US" altLang="ko-KR" sz="1200" b="1" dirty="0">
                  <a:solidFill>
                    <a:srgbClr val="FF0000"/>
                  </a:solidFill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63495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2585296" y="285200"/>
            <a:ext cx="117159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 dirty="0" err="1"/>
              <a:t>아르코공연연습센터</a:t>
            </a:r>
            <a:r>
              <a:rPr lang="en-US" altLang="ko-KR" sz="2800" b="1" dirty="0"/>
              <a:t>@</a:t>
            </a:r>
            <a:r>
              <a:rPr lang="ko-KR" altLang="en-US" sz="2800" b="1" dirty="0"/>
              <a:t>서천 </a:t>
            </a:r>
            <a:r>
              <a:rPr lang="en-US" altLang="ko-KR" sz="2800" b="1" dirty="0"/>
              <a:t>2026</a:t>
            </a:r>
            <a:r>
              <a:rPr lang="ko-KR" altLang="en-US" sz="2800" b="1" dirty="0"/>
              <a:t>년 하반기 정기대관 신청 가이드</a:t>
            </a:r>
          </a:p>
        </p:txBody>
      </p:sp>
      <p:sp>
        <p:nvSpPr>
          <p:cNvPr id="21" name="직사각형 20"/>
          <p:cNvSpPr/>
          <p:nvPr/>
        </p:nvSpPr>
        <p:spPr>
          <a:xfrm>
            <a:off x="306949" y="887315"/>
            <a:ext cx="16969115" cy="8705861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/>
          <p:cNvSpPr/>
          <p:nvPr/>
        </p:nvSpPr>
        <p:spPr>
          <a:xfrm>
            <a:off x="306949" y="772174"/>
            <a:ext cx="16969115" cy="9000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637C17A-806B-40DB-ACAA-96D273000226}"/>
              </a:ext>
            </a:extLst>
          </p:cNvPr>
          <p:cNvSpPr txBox="1"/>
          <p:nvPr/>
        </p:nvSpPr>
        <p:spPr>
          <a:xfrm>
            <a:off x="485971" y="1097409"/>
            <a:ext cx="18673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⑨ </a:t>
            </a:r>
            <a:r>
              <a:rPr lang="ko-KR" altLang="en-US" sz="2000" b="1" dirty="0" err="1"/>
              <a:t>신청완료</a:t>
            </a:r>
            <a:endParaRPr lang="en-US" altLang="ko-KR" sz="2000" b="1" dirty="0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98FF7A88-1472-4AE0-A560-A556AD73C8E4}"/>
              </a:ext>
            </a:extLst>
          </p:cNvPr>
          <p:cNvGrpSpPr/>
          <p:nvPr/>
        </p:nvGrpSpPr>
        <p:grpSpPr>
          <a:xfrm>
            <a:off x="485971" y="1637727"/>
            <a:ext cx="5246092" cy="6003784"/>
            <a:chOff x="717980" y="1951631"/>
            <a:chExt cx="7725275" cy="4610221"/>
          </a:xfrm>
        </p:grpSpPr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B968642F-39F2-4DA9-A3F4-269EFC73E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7980" y="1951631"/>
              <a:ext cx="7725275" cy="4610221"/>
            </a:xfrm>
            <a:prstGeom prst="rect">
              <a:avLst/>
            </a:prstGeom>
          </p:spPr>
        </p:pic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F39F3A03-D538-471D-92E1-65E2B4D23284}"/>
                </a:ext>
              </a:extLst>
            </p:cNvPr>
            <p:cNvSpPr/>
            <p:nvPr/>
          </p:nvSpPr>
          <p:spPr>
            <a:xfrm>
              <a:off x="3466532" y="6005015"/>
              <a:ext cx="1146412" cy="512870"/>
            </a:xfrm>
            <a:prstGeom prst="rect">
              <a:avLst/>
            </a:prstGeom>
            <a:solidFill>
              <a:schemeClr val="accent2">
                <a:lumMod val="60000"/>
                <a:lumOff val="40000"/>
                <a:alpha val="10980"/>
              </a:schemeClr>
            </a:solidFill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" name="그림 1">
            <a:extLst>
              <a:ext uri="{FF2B5EF4-FFF2-40B4-BE49-F238E27FC236}">
                <a16:creationId xmlns:a16="http://schemas.microsoft.com/office/drawing/2014/main" id="{C437EE71-41B7-42C6-86EB-CC1D201781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9195" y="1652488"/>
            <a:ext cx="5471152" cy="608267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3CF08F80-3E99-47C4-A2DE-0D74128822AD}"/>
              </a:ext>
            </a:extLst>
          </p:cNvPr>
          <p:cNvSpPr txBox="1"/>
          <p:nvPr/>
        </p:nvSpPr>
        <p:spPr>
          <a:xfrm>
            <a:off x="5624479" y="1097409"/>
            <a:ext cx="43338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⑩ 접수 내역 확인 </a:t>
            </a:r>
            <a:r>
              <a:rPr lang="en-US" altLang="ko-KR" sz="2000" b="1" dirty="0"/>
              <a:t>– </a:t>
            </a:r>
            <a:r>
              <a:rPr lang="ko-KR" altLang="en-US" sz="2000" b="1" dirty="0" err="1"/>
              <a:t>행사명</a:t>
            </a:r>
            <a:r>
              <a:rPr lang="ko-KR" altLang="en-US" sz="2000" b="1" dirty="0"/>
              <a:t> 클릭</a:t>
            </a:r>
            <a:endParaRPr lang="en-US" altLang="ko-KR" sz="2000" b="1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5537862D-8452-4778-A10E-09702C56DE2A}"/>
              </a:ext>
            </a:extLst>
          </p:cNvPr>
          <p:cNvSpPr/>
          <p:nvPr/>
        </p:nvSpPr>
        <p:spPr>
          <a:xfrm>
            <a:off x="7284654" y="7259742"/>
            <a:ext cx="2318480" cy="500562"/>
          </a:xfrm>
          <a:prstGeom prst="rect">
            <a:avLst/>
          </a:prstGeom>
          <a:solidFill>
            <a:schemeClr val="accent2">
              <a:lumMod val="60000"/>
              <a:lumOff val="40000"/>
              <a:alpha val="1098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126340F-4D44-4C53-8C3B-4AA41E6089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79319" y="1652488"/>
            <a:ext cx="5696745" cy="6213656"/>
          </a:xfrm>
          <a:prstGeom prst="rect">
            <a:avLst/>
          </a:prstGeom>
        </p:spPr>
      </p:pic>
      <p:sp>
        <p:nvSpPr>
          <p:cNvPr id="29" name="직사각형 28">
            <a:extLst>
              <a:ext uri="{FF2B5EF4-FFF2-40B4-BE49-F238E27FC236}">
                <a16:creationId xmlns:a16="http://schemas.microsoft.com/office/drawing/2014/main" id="{680A5CBA-F0A0-4652-83E0-2DAFB091CECF}"/>
              </a:ext>
            </a:extLst>
          </p:cNvPr>
          <p:cNvSpPr/>
          <p:nvPr/>
        </p:nvSpPr>
        <p:spPr>
          <a:xfrm>
            <a:off x="11579319" y="6525038"/>
            <a:ext cx="3883594" cy="391317"/>
          </a:xfrm>
          <a:prstGeom prst="rect">
            <a:avLst/>
          </a:prstGeom>
          <a:solidFill>
            <a:schemeClr val="accent2">
              <a:lumMod val="60000"/>
              <a:lumOff val="40000"/>
              <a:alpha val="1098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CC2D9CD0-F528-4BF2-8DA3-8547F73FD163}"/>
              </a:ext>
            </a:extLst>
          </p:cNvPr>
          <p:cNvSpPr/>
          <p:nvPr/>
        </p:nvSpPr>
        <p:spPr>
          <a:xfrm>
            <a:off x="14355806" y="7042239"/>
            <a:ext cx="1161699" cy="391317"/>
          </a:xfrm>
          <a:prstGeom prst="rect">
            <a:avLst/>
          </a:prstGeom>
          <a:solidFill>
            <a:schemeClr val="accent2">
              <a:lumMod val="60000"/>
              <a:lumOff val="40000"/>
              <a:alpha val="1098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83D1AE0-A22B-4EB9-AA88-F99590EE8C24}"/>
              </a:ext>
            </a:extLst>
          </p:cNvPr>
          <p:cNvSpPr txBox="1"/>
          <p:nvPr/>
        </p:nvSpPr>
        <p:spPr>
          <a:xfrm>
            <a:off x="11588683" y="1097409"/>
            <a:ext cx="4774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⑪ 신청 내역 및 첨부파일 등록 여부 확인</a:t>
            </a:r>
            <a:endParaRPr lang="en-US" altLang="ko-KR" sz="2000" b="1" dirty="0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3CB968E2-6B77-4640-BE72-BCD72ED6DA09}"/>
              </a:ext>
            </a:extLst>
          </p:cNvPr>
          <p:cNvSpPr/>
          <p:nvPr/>
        </p:nvSpPr>
        <p:spPr>
          <a:xfrm>
            <a:off x="9280478" y="8023512"/>
            <a:ext cx="7968291" cy="1500732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1400" b="1" dirty="0">
                <a:solidFill>
                  <a:schemeClr val="tx1"/>
                </a:solidFill>
              </a:rPr>
              <a:t>※ </a:t>
            </a:r>
            <a:r>
              <a:rPr lang="ko-KR" altLang="en-US" sz="1400" b="1" dirty="0">
                <a:solidFill>
                  <a:schemeClr val="tx1"/>
                </a:solidFill>
              </a:rPr>
              <a:t>신청내역 마이 페이지에서 확인 가능</a:t>
            </a:r>
            <a:endParaRPr lang="en-US" altLang="ko-KR" sz="14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>
                <a:solidFill>
                  <a:schemeClr val="tx1"/>
                </a:solidFill>
              </a:rPr>
              <a:t>미확인으로 인한 접수 누락이 발생치 않도록 신청서 작성 후 신청 내역을 꼭 확인 부탁드립니다</a:t>
            </a:r>
            <a:r>
              <a:rPr lang="en-US" altLang="ko-KR" sz="1400" b="1" dirty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400" b="1" dirty="0">
                <a:solidFill>
                  <a:schemeClr val="tx1"/>
                </a:solidFill>
              </a:rPr>
              <a:t>접수기간내 신청 내용 수정 가능</a:t>
            </a:r>
            <a:r>
              <a:rPr lang="en-US" altLang="ko-KR" sz="1400" b="1" dirty="0">
                <a:solidFill>
                  <a:schemeClr val="tx1"/>
                </a:solidFill>
              </a:rPr>
              <a:t>, 23</a:t>
            </a:r>
            <a:r>
              <a:rPr lang="ko-KR" altLang="en-US" sz="1400" b="1" dirty="0">
                <a:solidFill>
                  <a:schemeClr val="tx1"/>
                </a:solidFill>
              </a:rPr>
              <a:t>일부터 수정 및 추가 불가</a:t>
            </a:r>
            <a:r>
              <a:rPr lang="en-US" altLang="ko-KR" sz="1400" b="1" dirty="0">
                <a:solidFill>
                  <a:schemeClr val="tx1"/>
                </a:solidFill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ko-KR" altLang="en-US" sz="1400" b="1" dirty="0">
                <a:solidFill>
                  <a:schemeClr val="tx1"/>
                </a:solidFill>
              </a:rPr>
              <a:t>신청서 첨부 유무 및 신청 일자 등 필수 확인</a:t>
            </a:r>
            <a:r>
              <a:rPr lang="en-US" altLang="ko-KR" sz="14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E25604DB-0CD5-424F-A2B2-296B8F202EFA}"/>
              </a:ext>
            </a:extLst>
          </p:cNvPr>
          <p:cNvSpPr/>
          <p:nvPr/>
        </p:nvSpPr>
        <p:spPr>
          <a:xfrm>
            <a:off x="12966295" y="3229235"/>
            <a:ext cx="835870" cy="267244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dirty="0">
                <a:solidFill>
                  <a:schemeClr val="bg2">
                    <a:lumMod val="75000"/>
                  </a:schemeClr>
                </a:solidFill>
              </a:rPr>
              <a:t>테스트</a:t>
            </a:r>
            <a:endParaRPr lang="ko-KR" altLang="en-US" sz="14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C1630F64-FB6C-4A8D-8F1A-E32FE0330908}"/>
              </a:ext>
            </a:extLst>
          </p:cNvPr>
          <p:cNvSpPr/>
          <p:nvPr/>
        </p:nvSpPr>
        <p:spPr>
          <a:xfrm>
            <a:off x="12966295" y="3639283"/>
            <a:ext cx="835870" cy="267244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dirty="0">
                <a:solidFill>
                  <a:schemeClr val="bg2">
                    <a:lumMod val="75000"/>
                  </a:schemeClr>
                </a:solidFill>
              </a:rPr>
              <a:t>테스트</a:t>
            </a:r>
            <a:endParaRPr lang="ko-KR" altLang="en-US" sz="14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61729DDA-2C54-4710-8A0E-2929ACFEDCCD}"/>
              </a:ext>
            </a:extLst>
          </p:cNvPr>
          <p:cNvSpPr/>
          <p:nvPr/>
        </p:nvSpPr>
        <p:spPr>
          <a:xfrm>
            <a:off x="12979943" y="4070546"/>
            <a:ext cx="835870" cy="267244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00" dirty="0">
                <a:solidFill>
                  <a:schemeClr val="bg2">
                    <a:lumMod val="75000"/>
                  </a:schemeClr>
                </a:solidFill>
              </a:rPr>
              <a:t>테스트</a:t>
            </a:r>
            <a:endParaRPr lang="ko-KR" altLang="en-US" sz="14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8442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2585296" y="285200"/>
            <a:ext cx="117159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 dirty="0" err="1"/>
              <a:t>아르코공연연습센터</a:t>
            </a:r>
            <a:r>
              <a:rPr lang="en-US" altLang="ko-KR" sz="2800" b="1" dirty="0"/>
              <a:t>@</a:t>
            </a:r>
            <a:r>
              <a:rPr lang="ko-KR" altLang="en-US" sz="2800" b="1" dirty="0"/>
              <a:t>서천 </a:t>
            </a:r>
            <a:r>
              <a:rPr lang="en-US" altLang="ko-KR" sz="2800" b="1" dirty="0"/>
              <a:t>2025</a:t>
            </a:r>
            <a:r>
              <a:rPr lang="ko-KR" altLang="en-US" sz="2800" b="1" dirty="0"/>
              <a:t>년 하반기 정기대관 신청 가이드</a:t>
            </a:r>
          </a:p>
        </p:txBody>
      </p:sp>
      <p:sp>
        <p:nvSpPr>
          <p:cNvPr id="21" name="직사각형 20"/>
          <p:cNvSpPr/>
          <p:nvPr/>
        </p:nvSpPr>
        <p:spPr>
          <a:xfrm>
            <a:off x="306949" y="887315"/>
            <a:ext cx="16969115" cy="8705861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/>
          <p:cNvSpPr/>
          <p:nvPr/>
        </p:nvSpPr>
        <p:spPr>
          <a:xfrm>
            <a:off x="306949" y="772174"/>
            <a:ext cx="16969115" cy="9000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83D1AE0-A22B-4EB9-AA88-F99590EE8C24}"/>
              </a:ext>
            </a:extLst>
          </p:cNvPr>
          <p:cNvSpPr txBox="1"/>
          <p:nvPr/>
        </p:nvSpPr>
        <p:spPr>
          <a:xfrm>
            <a:off x="2226318" y="1095339"/>
            <a:ext cx="51161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/>
              <a:t>2026</a:t>
            </a:r>
            <a:r>
              <a:rPr lang="ko-KR" altLang="en-US" sz="2000" b="1" dirty="0"/>
              <a:t>년 </a:t>
            </a:r>
            <a:r>
              <a:rPr lang="en-US" altLang="ko-KR" sz="2000" b="1" dirty="0"/>
              <a:t>7</a:t>
            </a:r>
            <a:r>
              <a:rPr lang="ko-KR" altLang="en-US" sz="2000" b="1" dirty="0"/>
              <a:t>월 </a:t>
            </a:r>
            <a:r>
              <a:rPr lang="en-US" altLang="ko-KR" sz="2000" b="1" dirty="0"/>
              <a:t>~ 9</a:t>
            </a:r>
            <a:r>
              <a:rPr lang="ko-KR" altLang="en-US" sz="2000" b="1" dirty="0"/>
              <a:t>월 휴관 및 대관신청 가능일</a:t>
            </a:r>
            <a:endParaRPr lang="en-US" altLang="ko-KR" sz="2000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C1E042-A687-4E58-829D-AC69791E932D}"/>
              </a:ext>
            </a:extLst>
          </p:cNvPr>
          <p:cNvSpPr txBox="1"/>
          <p:nvPr/>
        </p:nvSpPr>
        <p:spPr>
          <a:xfrm>
            <a:off x="10581023" y="1095339"/>
            <a:ext cx="51161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/>
              <a:t>2026</a:t>
            </a:r>
            <a:r>
              <a:rPr lang="ko-KR" altLang="en-US" sz="2000" b="1" dirty="0"/>
              <a:t>년 </a:t>
            </a:r>
            <a:r>
              <a:rPr lang="en-US" altLang="ko-KR" sz="2000" b="1" dirty="0"/>
              <a:t>10</a:t>
            </a:r>
            <a:r>
              <a:rPr lang="ko-KR" altLang="en-US" sz="2000" b="1" dirty="0"/>
              <a:t>월 </a:t>
            </a:r>
            <a:r>
              <a:rPr lang="en-US" altLang="ko-KR" sz="2000" b="1" dirty="0"/>
              <a:t>~ 12</a:t>
            </a:r>
            <a:r>
              <a:rPr lang="ko-KR" altLang="en-US" sz="2000" b="1" dirty="0"/>
              <a:t>월 휴관 및 대관신청 가능일</a:t>
            </a:r>
            <a:endParaRPr lang="en-US" altLang="ko-KR" sz="2000" b="1" dirty="0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552518BA-C518-46B6-AC02-7B71CA16C9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609" y="1432892"/>
            <a:ext cx="8201648" cy="8160284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3A1E2C6C-E282-425D-846C-A29817FF25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39" b="2486"/>
          <a:stretch/>
        </p:blipFill>
        <p:spPr>
          <a:xfrm>
            <a:off x="8443255" y="1432892"/>
            <a:ext cx="8735274" cy="813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6450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519</TotalTime>
  <Words>518</Words>
  <Application>Microsoft Office PowerPoint</Application>
  <PresentationFormat>사용자 지정</PresentationFormat>
  <Paragraphs>53</Paragraphs>
  <Slides>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11" baseType="lpstr">
      <vt:lpstr>맑은 고딕</vt:lpstr>
      <vt:lpstr>Arial</vt:lpstr>
      <vt:lpstr>Calibri</vt:lpstr>
      <vt:lpstr>Calibri Light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Admin</cp:lastModifiedBy>
  <cp:revision>33</cp:revision>
  <cp:lastPrinted>2024-11-30T08:35:51Z</cp:lastPrinted>
  <dcterms:created xsi:type="dcterms:W3CDTF">2024-06-06T23:53:40Z</dcterms:created>
  <dcterms:modified xsi:type="dcterms:W3CDTF">2026-05-29T08:35:04Z</dcterms:modified>
</cp:coreProperties>
</file>